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703" r:id="rId3"/>
    <p:sldId id="662" r:id="rId4"/>
    <p:sldId id="648" r:id="rId5"/>
    <p:sldId id="650" r:id="rId6"/>
    <p:sldId id="571" r:id="rId7"/>
    <p:sldId id="649" r:id="rId8"/>
    <p:sldId id="663" r:id="rId9"/>
    <p:sldId id="651" r:id="rId10"/>
    <p:sldId id="577" r:id="rId11"/>
    <p:sldId id="689" r:id="rId12"/>
    <p:sldId id="690" r:id="rId13"/>
    <p:sldId id="691" r:id="rId14"/>
    <p:sldId id="634" r:id="rId15"/>
    <p:sldId id="695" r:id="rId16"/>
    <p:sldId id="635" r:id="rId17"/>
    <p:sldId id="696" r:id="rId18"/>
    <p:sldId id="698" r:id="rId19"/>
    <p:sldId id="699" r:id="rId20"/>
    <p:sldId id="700" r:id="rId21"/>
    <p:sldId id="640" r:id="rId22"/>
    <p:sldId id="701" r:id="rId23"/>
    <p:sldId id="702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F1484-63F9-40CD-A613-7F42AE9175BB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6FA8A-6F51-49BF-A2C0-3B0EF0CE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625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Çeşitli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türde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ve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çoğu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kez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müşterilerinin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özel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istekleri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ile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verdikleri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siparişler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üzerine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üretim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yapan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işletmelerde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, her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bir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mamul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ya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 da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mamul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grubunun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maliyetlerinin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ayrı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ayrı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izlendiği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sisteme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sipariş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maliyeti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sistemi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denir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" panose="020B0604020202020204" pitchFamily="34" charset="0"/>
              </a:rPr>
              <a:t>.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6FA8A-6F51-49BF-A2C0-3B0EF0CEB2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505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48FD7E9-C11B-C356-421D-96F57DD07E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10CEA-A768-4FDF-A7B0-0D5CF595714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89474" name="Rectangle 2">
            <a:extLst>
              <a:ext uri="{FF2B5EF4-FFF2-40B4-BE49-F238E27FC236}">
                <a16:creationId xmlns:a16="http://schemas.microsoft.com/office/drawing/2014/main" id="{FD7DEAD1-4513-6F95-7400-27E48ABB5DC5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93700" y="692150"/>
            <a:ext cx="6070600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9475" name="Rectangle 3">
            <a:extLst>
              <a:ext uri="{FF2B5EF4-FFF2-40B4-BE49-F238E27FC236}">
                <a16:creationId xmlns:a16="http://schemas.microsoft.com/office/drawing/2014/main" id="{3AD676D3-DF9B-A952-36EA-EFCAF0344A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519E0B82-266C-E00C-7A09-3CD28AC131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06A5FA-7CC7-4DDB-89BD-BED21FBD17E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95618" name="Rectangle 2">
            <a:extLst>
              <a:ext uri="{FF2B5EF4-FFF2-40B4-BE49-F238E27FC236}">
                <a16:creationId xmlns:a16="http://schemas.microsoft.com/office/drawing/2014/main" id="{9E7753A3-362C-6BFF-B0BB-F03B4BFB9A99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93700" y="692150"/>
            <a:ext cx="6070600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5619" name="Rectangle 3">
            <a:extLst>
              <a:ext uri="{FF2B5EF4-FFF2-40B4-BE49-F238E27FC236}">
                <a16:creationId xmlns:a16="http://schemas.microsoft.com/office/drawing/2014/main" id="{1D8204BE-3DF7-A4A0-F4D3-3F1AE3B1C6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76AFA54-C5E9-9B29-105F-52CC5A1436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6DABBA-6E2E-4218-A9A1-6771E0205E04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07554" name="Rectangle 2">
            <a:extLst>
              <a:ext uri="{FF2B5EF4-FFF2-40B4-BE49-F238E27FC236}">
                <a16:creationId xmlns:a16="http://schemas.microsoft.com/office/drawing/2014/main" id="{E04028FC-7B80-FA7B-AC25-65AA8ACF9250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93700" y="692150"/>
            <a:ext cx="6070600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97E6A684-8237-C402-36B9-EDFA512E99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E8FD8-6CD9-F6CD-6125-4248F2C55D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312B59-15A2-FCC0-1E3A-C61CD06DB6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580FF7-7B67-6AC1-60B6-004DD008C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ED16-A1D4-446A-A719-DE8DC5C8E508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42D01-C721-1634-8E88-753B6E0CD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82EFAF-C85C-1713-C7A0-E0C3FDA81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AE87B-E01E-4E79-9CE7-A020C6721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679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68A83-3920-0E35-B0BA-0BD1A308C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C5BE9B-4228-231E-2E8A-721512CA26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9D63F-B83D-5CD8-025B-FAE95EA77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ED16-A1D4-446A-A719-DE8DC5C8E508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AF2E3-412A-8E7A-7197-3AD48A2C4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2ACA5-EF7E-49E1-646D-B05EDCC3C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AE87B-E01E-4E79-9CE7-A020C6721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502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86E2A0-5B3B-286F-F558-96F9BD3494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390206-AA68-02B7-C215-600B6E2D6A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07604C-1470-A252-5D7C-2DCEB3ED1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ED16-A1D4-446A-A719-DE8DC5C8E508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5F311-14AC-995E-49B5-D9FA2BBE7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3EE81-CBE4-495D-8121-D0D92A2AF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AE87B-E01E-4E79-9CE7-A020C6721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982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7DD00-B18D-F550-9479-4729341C0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FDDF5-D0A2-EC55-B1CC-5C7E2E8A3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CA37E-7750-7C6C-8461-90F09B726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ED16-A1D4-446A-A719-DE8DC5C8E508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00EAA-2AAB-D02C-1C91-EB62BC70A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F470EB-2147-8AD7-FF7B-E3EEC5C64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AE87B-E01E-4E79-9CE7-A020C6721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69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1A56A-07E7-3E85-5535-891C649B7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EF3F31-CCD6-4C0F-58D7-04BCA53B4D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FB5BB-7191-4D21-7A38-C4C936E65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ED16-A1D4-446A-A719-DE8DC5C8E508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93F4C-3468-C155-C381-4E42F944C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ED00F8-D44F-DE33-D9DE-BD9DBC80E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AE87B-E01E-4E79-9CE7-A020C6721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60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8BBBB-5631-50AD-7053-3E4EDFEB8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C379B-1EBC-4EFC-DD41-1E5C7A58FF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DE5352-A6DD-E924-1EE8-924E2D559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36A93-D1E7-FECE-A841-148764CED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ED16-A1D4-446A-A719-DE8DC5C8E508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A3F90C-44E2-3D64-BE49-6A25FC70B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7ADFE-7297-EB16-25B5-07BF475EB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AE87B-E01E-4E79-9CE7-A020C6721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445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A741B-5D0D-39D0-7305-DD62274E8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FD5A89-FE25-BB14-88BF-2DAA81720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9BDB7D-D078-90E6-A713-3E7C516FD7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40500D-BF03-28CC-ED1D-8A7258C7E7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48DCD8-1F24-3A2C-E619-DF02014177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ED43AC-1078-1DE8-FC03-50E3D161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ED16-A1D4-446A-A719-DE8DC5C8E508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1C490C-16F8-A9EB-F5F9-8FB4A8E1E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AB1B57-18D2-0F95-DE0C-2CFFE6D1F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AE87B-E01E-4E79-9CE7-A020C6721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9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0250E-E473-5A1A-AF90-EC01DEB85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4CE9EE-5B98-32D7-8860-F13D83A25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ED16-A1D4-446A-A719-DE8DC5C8E508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106E16-AF49-0763-C8AB-2F3C5A45C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2D19A4-15DB-E96C-841E-0C4807980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AE87B-E01E-4E79-9CE7-A020C6721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004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72FA4C-5E83-880B-C25B-B98A165F1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ED16-A1D4-446A-A719-DE8DC5C8E508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F8B840-731A-329A-5247-A7D1FF40F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0BB98F-0BBF-33E7-8376-E05628F42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AE87B-E01E-4E79-9CE7-A020C6721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261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1B486-725E-2BB8-CD60-749DB9475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93478-9661-8C42-B833-E4EA551AA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7015FB-6D8B-B86C-1957-FA05D20413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154FF2-C1F8-BE01-F0D2-8ADE4A5E8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ED16-A1D4-446A-A719-DE8DC5C8E508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F3F5C4-9339-4F1B-D1C9-4CF4F5AFE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1FC1CE-C47F-0DB0-C579-D6B495312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AE87B-E01E-4E79-9CE7-A020C6721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52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16236-1909-9A65-677A-9F398CF5C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3AF798-D2DE-574C-20D4-54AAC1560E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BB6B89-18DC-B228-012B-2ADDC1F3B8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97143B-DCE0-23B4-0591-2F8D133DE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ED16-A1D4-446A-A719-DE8DC5C8E508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E19F3E-4E88-7208-1C02-4FC839DAC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5B461A-52F2-98C9-4E4C-D86F4001B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AE87B-E01E-4E79-9CE7-A020C6721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33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AE5787-E231-AF63-D044-89AE678BB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94AC92-174A-DC47-E1BE-5566518A83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65B826-32EB-A8B4-A984-A963F7B2C4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3BED16-A1D4-446A-A719-DE8DC5C8E508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2E9B4-3296-0452-5D74-C059CC1EA6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5AEB97-06F4-110A-517A-14F7C09FA7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4AE87B-E01E-4E79-9CE7-A020C6721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213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mustafa.okur@ieu.edu.tr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0BF52-C5B7-38EC-BFDE-6844AEDFD6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Doğru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maliyet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analizi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nin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fiyatlandırmada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getirdiği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avantajlar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7E8A41-5640-4775-F5A8-E1A214D06F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21798"/>
            <a:ext cx="9144000" cy="2077402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Dr. Öğr. Üyesi Mustafa Reha Okur</a:t>
            </a:r>
          </a:p>
          <a:p>
            <a:endParaRPr lang="tr-TR" dirty="0"/>
          </a:p>
          <a:p>
            <a:r>
              <a:rPr lang="tr-TR" dirty="0"/>
              <a:t>İzmir Ekonomi Üniversitesi</a:t>
            </a:r>
          </a:p>
          <a:p>
            <a:r>
              <a:rPr lang="tr-TR" dirty="0"/>
              <a:t>İşletme Fakültesi</a:t>
            </a:r>
          </a:p>
          <a:p>
            <a:r>
              <a:rPr lang="tr-TR" dirty="0"/>
              <a:t>Muhasebe ve Denetim Bölümü</a:t>
            </a:r>
          </a:p>
        </p:txBody>
      </p:sp>
    </p:spTree>
    <p:extLst>
      <p:ext uri="{BB962C8B-B14F-4D97-AF65-F5344CB8AC3E}">
        <p14:creationId xmlns:p14="http://schemas.microsoft.com/office/powerpoint/2010/main" val="3748983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">
            <a:extLst>
              <a:ext uri="{FF2B5EF4-FFF2-40B4-BE49-F238E27FC236}">
                <a16:creationId xmlns:a16="http://schemas.microsoft.com/office/drawing/2014/main" id="{23EE5E9D-551A-E404-5EC1-8836006371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4 - </a:t>
            </a:r>
            <a:fld id="{55EEC270-0D66-4C20-99B5-25F59E858A2F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06530" name="Rectangle 2">
            <a:extLst>
              <a:ext uri="{FF2B5EF4-FFF2-40B4-BE49-F238E27FC236}">
                <a16:creationId xmlns:a16="http://schemas.microsoft.com/office/drawing/2014/main" id="{1518B770-205F-87CE-78F0-25CF0E9551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tr-TR" altLang="en-US" dirty="0"/>
              <a:t>Sipariş Maliyetlendirmesine Genel Yaklaşım</a:t>
            </a:r>
            <a:endParaRPr lang="en-US" altLang="en-US" dirty="0"/>
          </a:p>
        </p:txBody>
      </p:sp>
      <p:sp>
        <p:nvSpPr>
          <p:cNvPr id="406531" name="Text Box 3">
            <a:extLst>
              <a:ext uri="{FF2B5EF4-FFF2-40B4-BE49-F238E27FC236}">
                <a16:creationId xmlns:a16="http://schemas.microsoft.com/office/drawing/2014/main" id="{DA6CF406-2C30-29F8-AD27-8156AC9B1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4013" y="2376488"/>
            <a:ext cx="6399212" cy="6397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/>
            <a:r>
              <a:rPr lang="en-US" altLang="en-US" sz="3200" dirty="0"/>
              <a:t>Bu </a:t>
            </a:r>
            <a:r>
              <a:rPr lang="en-US" altLang="en-US" sz="3200" dirty="0" err="1"/>
              <a:t>işin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brüt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kar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marjı</a:t>
            </a:r>
            <a:r>
              <a:rPr lang="en-US" altLang="en-US" sz="3200" dirty="0"/>
              <a:t> ne </a:t>
            </a:r>
            <a:r>
              <a:rPr lang="en-US" altLang="en-US" sz="3200" dirty="0" err="1"/>
              <a:t>kadar</a:t>
            </a:r>
            <a:r>
              <a:rPr lang="en-US" altLang="en-US" sz="3200" dirty="0"/>
              <a:t>?</a:t>
            </a:r>
            <a:endParaRPr lang="en-US" altLang="en-US" sz="1000" dirty="0"/>
          </a:p>
        </p:txBody>
      </p:sp>
      <p:sp>
        <p:nvSpPr>
          <p:cNvPr id="406532" name="Text Box 4">
            <a:extLst>
              <a:ext uri="{FF2B5EF4-FFF2-40B4-BE49-F238E27FC236}">
                <a16:creationId xmlns:a16="http://schemas.microsoft.com/office/drawing/2014/main" id="{EC98E843-CC10-6D1E-6CA2-9415D1169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4013" y="3016251"/>
            <a:ext cx="6399212" cy="15541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eaLnBrk="0" hangingPunct="0"/>
            <a:r>
              <a:rPr lang="en-US" altLang="en-US" sz="3200" dirty="0" err="1"/>
              <a:t>Gelirler</a:t>
            </a:r>
            <a:r>
              <a:rPr lang="en-US" altLang="en-US" sz="3200" dirty="0"/>
              <a:t> </a:t>
            </a:r>
            <a:r>
              <a:rPr lang="tr-TR" altLang="en-US" sz="3200" dirty="0"/>
              <a:t>				</a:t>
            </a:r>
            <a:r>
              <a:rPr lang="en-US" altLang="en-US" sz="3200" dirty="0"/>
              <a:t>114.800 $</a:t>
            </a:r>
            <a:endParaRPr lang="tr-TR" altLang="en-US" sz="3200" dirty="0"/>
          </a:p>
          <a:p>
            <a:pPr eaLnBrk="0" hangingPunct="0"/>
            <a:r>
              <a:rPr lang="en-US" altLang="en-US" sz="3200" dirty="0" err="1"/>
              <a:t>Satılan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malların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maliyeti</a:t>
            </a:r>
            <a:r>
              <a:rPr lang="en-US" altLang="en-US" sz="3200" dirty="0"/>
              <a:t> </a:t>
            </a:r>
            <a:r>
              <a:rPr lang="tr-TR" altLang="en-US" sz="3200" dirty="0"/>
              <a:t>	(</a:t>
            </a:r>
            <a:r>
              <a:rPr lang="en-US" altLang="en-US" sz="3200" dirty="0"/>
              <a:t>82.125 $</a:t>
            </a:r>
            <a:r>
              <a:rPr lang="tr-TR" altLang="en-US" sz="3200" dirty="0"/>
              <a:t>)</a:t>
            </a:r>
          </a:p>
          <a:p>
            <a:pPr eaLnBrk="0" hangingPunct="0"/>
            <a:r>
              <a:rPr lang="en-US" altLang="en-US" sz="3200" dirty="0" err="1"/>
              <a:t>Brüt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marj</a:t>
            </a:r>
            <a:r>
              <a:rPr lang="en-US" altLang="en-US" sz="3200" dirty="0"/>
              <a:t> </a:t>
            </a:r>
            <a:r>
              <a:rPr lang="tr-TR" altLang="en-US" sz="3200" dirty="0"/>
              <a:t>				 </a:t>
            </a:r>
            <a:r>
              <a:rPr lang="en-US" altLang="en-US" sz="3200" dirty="0"/>
              <a:t>32.675 $</a:t>
            </a:r>
            <a:endParaRPr lang="en-US" altLang="en-US" sz="1000" dirty="0"/>
          </a:p>
        </p:txBody>
      </p:sp>
      <p:sp>
        <p:nvSpPr>
          <p:cNvPr id="406533" name="Text Box 5">
            <a:extLst>
              <a:ext uri="{FF2B5EF4-FFF2-40B4-BE49-F238E27FC236}">
                <a16:creationId xmlns:a16="http://schemas.microsoft.com/office/drawing/2014/main" id="{B5384E16-15CF-AB11-162F-ADE79E68F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4013" y="4570413"/>
            <a:ext cx="6399212" cy="63976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/>
            <a:r>
              <a:rPr lang="en-US" altLang="en-US" sz="3200" dirty="0" err="1"/>
              <a:t>Brüt</a:t>
            </a:r>
            <a:r>
              <a:rPr lang="en-US" altLang="en-US" sz="3200" dirty="0"/>
              <a:t> </a:t>
            </a:r>
            <a:r>
              <a:rPr lang="tr-TR" altLang="en-US" sz="3200" dirty="0"/>
              <a:t>kar </a:t>
            </a:r>
            <a:r>
              <a:rPr lang="en-US" altLang="en-US" sz="3200" dirty="0" err="1"/>
              <a:t>marj</a:t>
            </a:r>
            <a:r>
              <a:rPr lang="tr-TR" altLang="en-US" sz="3200" dirty="0"/>
              <a:t>ı</a:t>
            </a:r>
            <a:r>
              <a:rPr lang="en-US" altLang="en-US" sz="3200" dirty="0"/>
              <a:t> </a:t>
            </a:r>
            <a:r>
              <a:rPr lang="en-US" altLang="en-US" sz="3200" dirty="0" err="1"/>
              <a:t>yüzdesi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nedir</a:t>
            </a:r>
            <a:r>
              <a:rPr lang="en-US" altLang="en-US" sz="3200" dirty="0"/>
              <a:t>?</a:t>
            </a:r>
          </a:p>
        </p:txBody>
      </p:sp>
      <p:sp>
        <p:nvSpPr>
          <p:cNvPr id="406534" name="Text Box 6">
            <a:extLst>
              <a:ext uri="{FF2B5EF4-FFF2-40B4-BE49-F238E27FC236}">
                <a16:creationId xmlns:a16="http://schemas.microsoft.com/office/drawing/2014/main" id="{8E613F0E-E3F5-0595-4334-0FBF150F0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4013" y="5210176"/>
            <a:ext cx="6399212" cy="639763"/>
          </a:xfrm>
          <a:prstGeom prst="rect">
            <a:avLst/>
          </a:prstGeom>
          <a:gradFill rotWithShape="0">
            <a:gsLst>
              <a:gs pos="0">
                <a:srgbClr val="FF9900"/>
              </a:gs>
              <a:gs pos="100000">
                <a:srgbClr val="FF99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r>
              <a:rPr lang="en-US" altLang="en-US" sz="3200" dirty="0"/>
              <a:t>$32,675 ÷ $114,800 = 28.5%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6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6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06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2" grpId="0" animBg="1" autoUpdateAnimBg="0"/>
      <p:bldP spid="406533" grpId="0" animBg="1" autoUpdateAnimBg="0"/>
      <p:bldP spid="406534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Rectangle 2">
            <a:extLst>
              <a:ext uri="{FF2B5EF4-FFF2-40B4-BE49-F238E27FC236}">
                <a16:creationId xmlns:a16="http://schemas.microsoft.com/office/drawing/2014/main" id="{993BE7CD-6834-306C-A950-1EEA174476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en-US" sz="4000" dirty="0"/>
              <a:t>Olması gerekenden az ya da fazla maliyetlendirme</a:t>
            </a:r>
            <a:endParaRPr lang="en-US" altLang="en-US" sz="4000" dirty="0"/>
          </a:p>
        </p:txBody>
      </p:sp>
      <p:sp>
        <p:nvSpPr>
          <p:cNvPr id="533508" name="Text Box 4">
            <a:extLst>
              <a:ext uri="{FF2B5EF4-FFF2-40B4-BE49-F238E27FC236}">
                <a16:creationId xmlns:a16="http://schemas.microsoft.com/office/drawing/2014/main" id="{4AC4228D-0871-87D2-4D67-BCDAFFF655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4013" y="2192338"/>
            <a:ext cx="6399212" cy="10969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tr-TR" altLang="en-US" sz="3000" dirty="0"/>
              <a:t>Ali</a:t>
            </a:r>
            <a:r>
              <a:rPr lang="en-US" altLang="en-US" sz="3000" dirty="0"/>
              <a:t>, </a:t>
            </a:r>
            <a:r>
              <a:rPr lang="tr-TR" altLang="en-US" sz="3000" dirty="0"/>
              <a:t>Gökçe</a:t>
            </a:r>
            <a:r>
              <a:rPr lang="en-US" altLang="en-US" sz="3000" dirty="0"/>
              <a:t>, </a:t>
            </a:r>
            <a:r>
              <a:rPr lang="tr-TR" altLang="en-US" sz="3000" dirty="0"/>
              <a:t>ve</a:t>
            </a:r>
            <a:r>
              <a:rPr lang="en-US" altLang="en-US" sz="3000" dirty="0"/>
              <a:t> </a:t>
            </a:r>
            <a:r>
              <a:rPr lang="tr-TR" altLang="en-US" sz="3000" dirty="0"/>
              <a:t>Deniz</a:t>
            </a:r>
            <a:r>
              <a:rPr lang="en-US" altLang="en-US" sz="3000" dirty="0"/>
              <a:t> </a:t>
            </a:r>
            <a:r>
              <a:rPr lang="en-US" altLang="en-US" sz="3000" dirty="0" err="1"/>
              <a:t>öğle</a:t>
            </a:r>
            <a:r>
              <a:rPr lang="en-US" altLang="en-US" sz="3000" dirty="0"/>
              <a:t> </a:t>
            </a:r>
            <a:r>
              <a:rPr lang="en-US" altLang="en-US" sz="3000" dirty="0" err="1"/>
              <a:t>yemeği</a:t>
            </a:r>
            <a:r>
              <a:rPr lang="en-US" altLang="en-US" sz="3000" dirty="0"/>
              <a:t> </a:t>
            </a:r>
            <a:r>
              <a:rPr lang="en-US" altLang="en-US" sz="3000" dirty="0" err="1"/>
              <a:t>için</a:t>
            </a:r>
            <a:r>
              <a:rPr lang="en-US" altLang="en-US" sz="3000" dirty="0"/>
              <a:t> </a:t>
            </a:r>
            <a:endParaRPr lang="tr-TR" altLang="en-US" sz="3000" dirty="0"/>
          </a:p>
          <a:p>
            <a:pPr algn="ctr"/>
            <a:r>
              <a:rPr lang="en-US" altLang="en-US" sz="3000" dirty="0" err="1"/>
              <a:t>ayrı</a:t>
            </a:r>
            <a:r>
              <a:rPr lang="en-US" altLang="en-US" sz="3000" dirty="0"/>
              <a:t> </a:t>
            </a:r>
            <a:r>
              <a:rPr lang="en-US" altLang="en-US" sz="3000" dirty="0" err="1"/>
              <a:t>ayrı</a:t>
            </a:r>
            <a:r>
              <a:rPr lang="en-US" altLang="en-US" sz="3000" dirty="0"/>
              <a:t> </a:t>
            </a:r>
            <a:r>
              <a:rPr lang="en-US" altLang="en-US" sz="3000" dirty="0" err="1"/>
              <a:t>sipariş</a:t>
            </a:r>
            <a:r>
              <a:rPr lang="en-US" altLang="en-US" sz="3000" dirty="0"/>
              <a:t> </a:t>
            </a:r>
            <a:r>
              <a:rPr lang="en-US" altLang="en-US" sz="3000" dirty="0" err="1"/>
              <a:t>veriyorlar</a:t>
            </a:r>
            <a:r>
              <a:rPr lang="en-US" altLang="en-US" sz="3000" dirty="0"/>
              <a:t>.</a:t>
            </a:r>
          </a:p>
        </p:txBody>
      </p:sp>
      <p:sp>
        <p:nvSpPr>
          <p:cNvPr id="533509" name="Text Box 5">
            <a:extLst>
              <a:ext uri="{FF2B5EF4-FFF2-40B4-BE49-F238E27FC236}">
                <a16:creationId xmlns:a16="http://schemas.microsoft.com/office/drawing/2014/main" id="{E59A162D-F948-48F7-4096-ACEB25221E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4013" y="3289300"/>
            <a:ext cx="6399212" cy="2101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/>
          <a:lstStyle>
            <a:lvl1pPr defTabSz="509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defTabSz="509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defTabSz="509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defTabSz="509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defTabSz="5095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defTabSz="5095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defTabSz="5095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defTabSz="5095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defTabSz="5095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tr-TR" altLang="en-US" sz="3200" dirty="0"/>
              <a:t>Ali’nin siparişi 		</a:t>
            </a:r>
            <a:r>
              <a:rPr lang="en-US" altLang="en-US" sz="3200" dirty="0"/>
              <a:t>			</a:t>
            </a:r>
            <a:r>
              <a:rPr lang="tr-TR" altLang="en-US" sz="3200" dirty="0"/>
              <a:t>2</a:t>
            </a:r>
            <a:r>
              <a:rPr lang="en-US" altLang="en-US" sz="3200" dirty="0"/>
              <a:t>4</a:t>
            </a:r>
            <a:r>
              <a:rPr lang="tr-TR" altLang="en-US" sz="3200" dirty="0"/>
              <a:t>0 TL</a:t>
            </a:r>
            <a:endParaRPr lang="en-US" altLang="en-US" sz="3200" dirty="0"/>
          </a:p>
          <a:p>
            <a:r>
              <a:rPr lang="tr-TR" altLang="en-US" sz="3200" dirty="0"/>
              <a:t>Gökçe’nin siparişi</a:t>
            </a:r>
            <a:r>
              <a:rPr lang="en-US" altLang="en-US" sz="3200" dirty="0"/>
              <a:t>				</a:t>
            </a:r>
            <a:r>
              <a:rPr lang="tr-TR" altLang="en-US" sz="3200" dirty="0"/>
              <a:t>	2</a:t>
            </a:r>
            <a:r>
              <a:rPr lang="en-US" altLang="en-US" sz="3200" dirty="0"/>
              <a:t>30</a:t>
            </a:r>
            <a:r>
              <a:rPr lang="tr-TR" altLang="en-US" sz="3200" dirty="0"/>
              <a:t> TL</a:t>
            </a:r>
            <a:endParaRPr lang="en-US" altLang="en-US" sz="3200" dirty="0"/>
          </a:p>
          <a:p>
            <a:r>
              <a:rPr lang="tr-TR" altLang="en-US" sz="3200" dirty="0"/>
              <a:t>Deniz’in siparişi</a:t>
            </a:r>
            <a:r>
              <a:rPr lang="en-US" altLang="en-US" sz="3200" dirty="0"/>
              <a:t>					</a:t>
            </a:r>
            <a:r>
              <a:rPr lang="en-US" altLang="en-US" sz="3200" u="sng" dirty="0"/>
              <a:t>1</a:t>
            </a:r>
            <a:r>
              <a:rPr lang="tr-TR" altLang="en-US" sz="3200" u="sng" dirty="0"/>
              <a:t>30 TL</a:t>
            </a:r>
            <a:endParaRPr lang="en-US" altLang="en-US" sz="3200" u="sng" dirty="0"/>
          </a:p>
          <a:p>
            <a:r>
              <a:rPr lang="en-US" altLang="en-US" sz="3200" dirty="0"/>
              <a:t>To</a:t>
            </a:r>
            <a:r>
              <a:rPr lang="tr-TR" altLang="en-US" sz="3200" dirty="0" err="1"/>
              <a:t>plam</a:t>
            </a:r>
            <a:r>
              <a:rPr lang="en-US" altLang="en-US" sz="3200" dirty="0"/>
              <a:t>								60</a:t>
            </a:r>
            <a:r>
              <a:rPr lang="tr-TR" altLang="en-US" sz="3200" dirty="0"/>
              <a:t>0 TL</a:t>
            </a:r>
            <a:endParaRPr lang="en-US" altLang="en-US" sz="3200" dirty="0"/>
          </a:p>
        </p:txBody>
      </p:sp>
      <p:sp>
        <p:nvSpPr>
          <p:cNvPr id="533510" name="Text Box 6">
            <a:extLst>
              <a:ext uri="{FF2B5EF4-FFF2-40B4-BE49-F238E27FC236}">
                <a16:creationId xmlns:a16="http://schemas.microsoft.com/office/drawing/2014/main" id="{CD7821D4-9BA8-4022-D5D2-773557AC3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4013" y="5392738"/>
            <a:ext cx="6399212" cy="6397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spcBef>
                <a:spcPct val="50000"/>
              </a:spcBef>
            </a:pPr>
            <a:r>
              <a:rPr lang="fi-FI" altLang="en-US" dirty="0"/>
              <a:t>Öğle yemeğinin ortalama maliyeti ne kadar</a:t>
            </a:r>
            <a:r>
              <a:rPr lang="tr-TR" altLang="en-US" dirty="0" err="1"/>
              <a:t>dır</a:t>
            </a:r>
            <a:r>
              <a:rPr lang="fi-FI" altLang="en-US" dirty="0"/>
              <a:t>?</a:t>
            </a:r>
            <a:endParaRPr lang="en-US" alt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3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3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3508" grpId="0" animBg="1" autoUpdateAnimBg="0"/>
      <p:bldP spid="533509" grpId="0" animBg="1" autoUpdateAnimBg="0"/>
      <p:bldP spid="533510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>
            <a:extLst>
              <a:ext uri="{FF2B5EF4-FFF2-40B4-BE49-F238E27FC236}">
                <a16:creationId xmlns:a16="http://schemas.microsoft.com/office/drawing/2014/main" id="{A9F9B3A4-6981-F00D-78BA-43D7D49DF9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tr-TR" altLang="en-US" sz="4000" dirty="0"/>
              <a:t>Olması gerekenden az ya da fazla maliyetlendirme</a:t>
            </a:r>
            <a:endParaRPr lang="en-US" altLang="en-US" sz="4000" dirty="0"/>
          </a:p>
        </p:txBody>
      </p:sp>
      <p:sp>
        <p:nvSpPr>
          <p:cNvPr id="535556" name="Text Box 4">
            <a:extLst>
              <a:ext uri="{FF2B5EF4-FFF2-40B4-BE49-F238E27FC236}">
                <a16:creationId xmlns:a16="http://schemas.microsoft.com/office/drawing/2014/main" id="{28A4C783-D8AB-8F73-97A9-7A90B6CDB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1" y="2376488"/>
            <a:ext cx="2741613" cy="63976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en-US" altLang="en-US" dirty="0"/>
              <a:t>60</a:t>
            </a:r>
            <a:r>
              <a:rPr lang="tr-TR" altLang="en-US" dirty="0"/>
              <a:t>0 TL</a:t>
            </a:r>
            <a:r>
              <a:rPr lang="en-US" altLang="en-US" dirty="0"/>
              <a:t> ÷ 3 = 20</a:t>
            </a:r>
            <a:r>
              <a:rPr lang="tr-TR" altLang="en-US" dirty="0"/>
              <a:t>0 TL</a:t>
            </a:r>
            <a:endParaRPr lang="en-US" altLang="en-US" dirty="0"/>
          </a:p>
        </p:txBody>
      </p:sp>
      <p:sp>
        <p:nvSpPr>
          <p:cNvPr id="535557" name="Oval 5">
            <a:extLst>
              <a:ext uri="{FF2B5EF4-FFF2-40B4-BE49-F238E27FC236}">
                <a16:creationId xmlns:a16="http://schemas.microsoft.com/office/drawing/2014/main" id="{7024C8C3-0C30-D5C5-A6C2-753A28AC8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4538" y="3657600"/>
            <a:ext cx="3656012" cy="18288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altLang="en-US" dirty="0"/>
              <a:t>Deniz olması gerekenden daha </a:t>
            </a:r>
          </a:p>
          <a:p>
            <a:pPr algn="ctr"/>
            <a:r>
              <a:rPr lang="tr-TR" altLang="en-US" dirty="0"/>
              <a:t>fazla maliyete katlanmıştır</a:t>
            </a:r>
            <a:endParaRPr lang="en-US" altLang="en-US" dirty="0"/>
          </a:p>
        </p:txBody>
      </p:sp>
      <p:sp>
        <p:nvSpPr>
          <p:cNvPr id="535558" name="Oval 6">
            <a:extLst>
              <a:ext uri="{FF2B5EF4-FFF2-40B4-BE49-F238E27FC236}">
                <a16:creationId xmlns:a16="http://schemas.microsoft.com/office/drawing/2014/main" id="{B5383670-1EE8-1780-DBEB-7D24C8D2F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9713" y="3657600"/>
            <a:ext cx="3656012" cy="18288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altLang="en-US" dirty="0"/>
              <a:t>Ali ve Gökçe olması gerekenden </a:t>
            </a:r>
          </a:p>
          <a:p>
            <a:pPr algn="ctr"/>
            <a:r>
              <a:rPr lang="tr-TR" altLang="en-US" dirty="0"/>
              <a:t>daha az maliyete katlanmıştır</a:t>
            </a:r>
            <a:r>
              <a:rPr lang="en-US" altLang="en-US" dirty="0"/>
              <a:t>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35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535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5557" grpId="0" animBg="1" autoUpdateAnimBg="0"/>
      <p:bldP spid="535558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>
            <a:extLst>
              <a:ext uri="{FF2B5EF4-FFF2-40B4-BE49-F238E27FC236}">
                <a16:creationId xmlns:a16="http://schemas.microsoft.com/office/drawing/2014/main" id="{4D33DEC4-3CD9-D169-1B05-F79B984141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en-US" dirty="0"/>
              <a:t>Tek </a:t>
            </a:r>
            <a:r>
              <a:rPr lang="en-US" altLang="en-US" dirty="0"/>
              <a:t>Do</a:t>
            </a:r>
            <a:r>
              <a:rPr lang="tr-TR" altLang="en-US" dirty="0" err="1"/>
              <a:t>laylı</a:t>
            </a:r>
            <a:r>
              <a:rPr lang="tr-TR" altLang="en-US" dirty="0"/>
              <a:t> Maliyet Havuzu Sistemi Örneği</a:t>
            </a:r>
            <a:endParaRPr lang="en-US" altLang="en-US" dirty="0"/>
          </a:p>
        </p:txBody>
      </p:sp>
      <p:sp>
        <p:nvSpPr>
          <p:cNvPr id="537604" name="Text Box 4">
            <a:extLst>
              <a:ext uri="{FF2B5EF4-FFF2-40B4-BE49-F238E27FC236}">
                <a16:creationId xmlns:a16="http://schemas.microsoft.com/office/drawing/2014/main" id="{14C5CF63-7DD7-1654-6B8C-F0F1C7F9CB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4" y="2376488"/>
            <a:ext cx="8226425" cy="10969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tr-TR" altLang="en-US" dirty="0"/>
              <a:t>ABC</a:t>
            </a:r>
            <a:r>
              <a:rPr lang="en-US" altLang="en-US" dirty="0"/>
              <a:t> </a:t>
            </a:r>
            <a:r>
              <a:rPr lang="tr-TR" altLang="en-US" dirty="0"/>
              <a:t>Şirket normal lens (NL) ve kompleks lens (KL) üretmektedir.</a:t>
            </a:r>
            <a:endParaRPr lang="en-US" altLang="en-US" dirty="0"/>
          </a:p>
        </p:txBody>
      </p:sp>
      <p:sp>
        <p:nvSpPr>
          <p:cNvPr id="537605" name="Text Box 5">
            <a:extLst>
              <a:ext uri="{FF2B5EF4-FFF2-40B4-BE49-F238E27FC236}">
                <a16:creationId xmlns:a16="http://schemas.microsoft.com/office/drawing/2014/main" id="{09DA4E16-DBDF-E265-7828-3E8BD3A44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4" y="3473451"/>
            <a:ext cx="8226425" cy="10969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tr-TR" altLang="en-US" dirty="0"/>
              <a:t>ABC şirketi tek dolaylı maliyet havuzu sistemi kullanmaktadır.</a:t>
            </a:r>
            <a:endParaRPr lang="en-US" altLang="en-US" dirty="0"/>
          </a:p>
        </p:txBody>
      </p:sp>
      <p:sp>
        <p:nvSpPr>
          <p:cNvPr id="537606" name="Text Box 6">
            <a:extLst>
              <a:ext uri="{FF2B5EF4-FFF2-40B4-BE49-F238E27FC236}">
                <a16:creationId xmlns:a16="http://schemas.microsoft.com/office/drawing/2014/main" id="{E89791F2-2BFC-5A32-6FCB-520D78439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4" y="4570413"/>
            <a:ext cx="8226425" cy="6397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tr-TR" altLang="en-US" dirty="0"/>
              <a:t>Maliyet Nesneleri</a:t>
            </a:r>
            <a:r>
              <a:rPr lang="en-US" altLang="en-US" dirty="0"/>
              <a:t>: 80,000 (NL) </a:t>
            </a:r>
            <a:r>
              <a:rPr lang="tr-TR" altLang="en-US" dirty="0"/>
              <a:t>ve</a:t>
            </a:r>
            <a:r>
              <a:rPr lang="en-US" altLang="en-US" dirty="0"/>
              <a:t> 20,000 (</a:t>
            </a:r>
            <a:r>
              <a:rPr lang="tr-TR" altLang="en-US" dirty="0"/>
              <a:t>K</a:t>
            </a:r>
            <a:r>
              <a:rPr lang="en-US" altLang="en-US" dirty="0"/>
              <a:t>L).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7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37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37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7604" grpId="0" animBg="1" autoUpdateAnimBg="0"/>
      <p:bldP spid="537605" grpId="0" animBg="1" autoUpdateAnimBg="0"/>
      <p:bldP spid="537606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>
            <a:extLst>
              <a:ext uri="{FF2B5EF4-FFF2-40B4-BE49-F238E27FC236}">
                <a16:creationId xmlns:a16="http://schemas.microsoft.com/office/drawing/2014/main" id="{33A65FCB-D590-C7F4-751F-A07BBA88D1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/>
              <a:t>Tek </a:t>
            </a:r>
            <a:r>
              <a:rPr lang="en-US" altLang="en-US" dirty="0"/>
              <a:t>Do</a:t>
            </a:r>
            <a:r>
              <a:rPr lang="tr-TR" altLang="en-US" dirty="0" err="1"/>
              <a:t>laylı</a:t>
            </a:r>
            <a:r>
              <a:rPr lang="tr-TR" altLang="en-US" dirty="0"/>
              <a:t> Maliyet Havuzu Sistemi Örneği</a:t>
            </a:r>
            <a:endParaRPr lang="en-US" altLang="en-US" dirty="0"/>
          </a:p>
        </p:txBody>
      </p:sp>
      <p:sp>
        <p:nvSpPr>
          <p:cNvPr id="468995" name="Text Box 3">
            <a:extLst>
              <a:ext uri="{FF2B5EF4-FFF2-40B4-BE49-F238E27FC236}">
                <a16:creationId xmlns:a16="http://schemas.microsoft.com/office/drawing/2014/main" id="{B01059B2-45AC-8A24-3C85-C426EC1C9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4" y="2376488"/>
            <a:ext cx="8226425" cy="21018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rgbClr val="FAFD00"/>
            </a:solidFill>
            <a:miter lim="800000"/>
            <a:headEnd/>
            <a:tailEnd/>
          </a:ln>
          <a:effectLst/>
        </p:spPr>
        <p:txBody>
          <a:bodyPr wrap="none"/>
          <a:lstStyle>
            <a:lvl1pPr defTabSz="4508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defTabSz="4508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defTabSz="4508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defTabSz="4508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defTabSz="4508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defTabSz="4508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defTabSz="4508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defTabSz="4508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defTabSz="4508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hangingPunct="0"/>
            <a:r>
              <a:rPr lang="en-US" altLang="en-US" sz="3200" dirty="0"/>
              <a:t>Normal Lens</a:t>
            </a:r>
            <a:r>
              <a:rPr lang="tr-TR" altLang="en-US" sz="3200" dirty="0" err="1"/>
              <a:t>ler</a:t>
            </a:r>
            <a:r>
              <a:rPr lang="en-US" altLang="en-US" sz="3200" dirty="0"/>
              <a:t> (NL)</a:t>
            </a:r>
          </a:p>
          <a:p>
            <a:pPr algn="ctr" eaLnBrk="0" hangingPunct="0"/>
            <a:r>
              <a:rPr lang="tr-TR" altLang="en-US" sz="3200" dirty="0"/>
              <a:t>Direkt Malzemeler</a:t>
            </a:r>
            <a:r>
              <a:rPr lang="en-US" altLang="en-US" sz="3200" dirty="0"/>
              <a:t>								$1,520,000</a:t>
            </a:r>
          </a:p>
          <a:p>
            <a:pPr algn="ctr" eaLnBrk="0" hangingPunct="0"/>
            <a:r>
              <a:rPr lang="tr-TR" altLang="en-US" sz="3200" dirty="0"/>
              <a:t>Direkt İşçilik</a:t>
            </a:r>
            <a:r>
              <a:rPr lang="en-US" altLang="en-US" sz="3200" dirty="0"/>
              <a:t>							</a:t>
            </a:r>
            <a:r>
              <a:rPr lang="en-US" altLang="en-US" sz="3200" u="sng" dirty="0"/>
              <a:t>     </a:t>
            </a:r>
            <a:r>
              <a:rPr lang="tr-TR" altLang="en-US" sz="3200" u="sng" dirty="0"/>
              <a:t>			</a:t>
            </a:r>
            <a:r>
              <a:rPr lang="en-US" altLang="en-US" sz="3200" u="sng" dirty="0"/>
              <a:t>800,000</a:t>
            </a:r>
          </a:p>
          <a:p>
            <a:pPr algn="ctr" eaLnBrk="0" hangingPunct="0"/>
            <a:r>
              <a:rPr lang="tr-TR" altLang="en-US" sz="3200" dirty="0"/>
              <a:t>Toplam Direkt Maliyetler</a:t>
            </a:r>
            <a:r>
              <a:rPr lang="en-US" altLang="en-US" sz="3200" dirty="0"/>
              <a:t>						$2,320,000</a:t>
            </a:r>
            <a:endParaRPr lang="en-US" altLang="en-US" dirty="0"/>
          </a:p>
        </p:txBody>
      </p:sp>
      <p:sp>
        <p:nvSpPr>
          <p:cNvPr id="468996" name="Text Box 4">
            <a:extLst>
              <a:ext uri="{FF2B5EF4-FFF2-40B4-BE49-F238E27FC236}">
                <a16:creationId xmlns:a16="http://schemas.microsoft.com/office/drawing/2014/main" id="{B44CB2B2-F867-239E-24C9-6EAD2DF80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4" y="4478338"/>
            <a:ext cx="8226425" cy="6397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FAFD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/>
            <a:r>
              <a:rPr lang="tr-TR" altLang="en-US" dirty="0"/>
              <a:t>Birim başı direkt maliyet</a:t>
            </a:r>
            <a:r>
              <a:rPr lang="en-US" altLang="en-US" dirty="0"/>
              <a:t>: $2,320,000 ÷ 80,000 = $29</a:t>
            </a:r>
            <a:endParaRPr lang="en-US" altLang="en-US" sz="2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68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8996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>
            <a:extLst>
              <a:ext uri="{FF2B5EF4-FFF2-40B4-BE49-F238E27FC236}">
                <a16:creationId xmlns:a16="http://schemas.microsoft.com/office/drawing/2014/main" id="{097C2619-235B-CCA8-8AE8-4BA541612B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/>
              <a:t>Tek </a:t>
            </a:r>
            <a:r>
              <a:rPr lang="en-US" altLang="en-US" dirty="0"/>
              <a:t>Do</a:t>
            </a:r>
            <a:r>
              <a:rPr lang="tr-TR" altLang="en-US" dirty="0" err="1"/>
              <a:t>laylı</a:t>
            </a:r>
            <a:r>
              <a:rPr lang="tr-TR" altLang="en-US" dirty="0"/>
              <a:t> Maliyet Havuzu Sistemi Örneği</a:t>
            </a:r>
            <a:endParaRPr lang="en-US" altLang="en-US" dirty="0"/>
          </a:p>
        </p:txBody>
      </p:sp>
      <p:sp>
        <p:nvSpPr>
          <p:cNvPr id="544771" name="Text Box 3">
            <a:extLst>
              <a:ext uri="{FF2B5EF4-FFF2-40B4-BE49-F238E27FC236}">
                <a16:creationId xmlns:a16="http://schemas.microsoft.com/office/drawing/2014/main" id="{9222D949-3EE3-0AFB-C2F3-1FA7BD07F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4" y="2376488"/>
            <a:ext cx="8226425" cy="21018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rgbClr val="FAFD00"/>
            </a:solidFill>
            <a:miter lim="800000"/>
            <a:headEnd/>
            <a:tailEnd/>
          </a:ln>
          <a:effectLst/>
        </p:spPr>
        <p:txBody>
          <a:bodyPr wrap="none"/>
          <a:lstStyle>
            <a:lvl1pPr defTabSz="4508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defTabSz="4508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defTabSz="4508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defTabSz="4508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defTabSz="4508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defTabSz="4508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defTabSz="4508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defTabSz="4508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defTabSz="4508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hangingPunct="0"/>
            <a:r>
              <a:rPr lang="tr-TR" altLang="en-US" sz="3200" dirty="0"/>
              <a:t>Kompleks</a:t>
            </a:r>
            <a:r>
              <a:rPr lang="en-US" altLang="en-US" sz="3200" dirty="0"/>
              <a:t> Lens</a:t>
            </a:r>
            <a:r>
              <a:rPr lang="tr-TR" altLang="en-US" sz="3200" dirty="0" err="1"/>
              <a:t>ler</a:t>
            </a:r>
            <a:r>
              <a:rPr lang="en-US" altLang="en-US" sz="3200" dirty="0"/>
              <a:t> (</a:t>
            </a:r>
            <a:r>
              <a:rPr lang="tr-TR" altLang="en-US" sz="3200" dirty="0"/>
              <a:t>K</a:t>
            </a:r>
            <a:r>
              <a:rPr lang="en-US" altLang="en-US" sz="3200" dirty="0"/>
              <a:t>L)</a:t>
            </a:r>
          </a:p>
          <a:p>
            <a:pPr algn="ctr" eaLnBrk="0" hangingPunct="0"/>
            <a:r>
              <a:rPr lang="tr-TR" altLang="en-US" sz="3200" dirty="0"/>
              <a:t>Direkt Malzemeler </a:t>
            </a:r>
            <a:r>
              <a:rPr lang="en-US" altLang="en-US" sz="3200" dirty="0"/>
              <a:t>							$   920,000</a:t>
            </a:r>
          </a:p>
          <a:p>
            <a:pPr algn="ctr" eaLnBrk="0" hangingPunct="0"/>
            <a:r>
              <a:rPr lang="tr-TR" altLang="en-US" sz="3200" dirty="0"/>
              <a:t>Direkt İşçilik</a:t>
            </a:r>
            <a:r>
              <a:rPr lang="en-US" altLang="en-US" sz="3200" dirty="0"/>
              <a:t>	</a:t>
            </a:r>
            <a:r>
              <a:rPr lang="tr-TR" altLang="en-US" sz="3200" dirty="0"/>
              <a:t>		</a:t>
            </a:r>
            <a:r>
              <a:rPr lang="en-US" altLang="en-US" sz="3200" dirty="0"/>
              <a:t>							</a:t>
            </a:r>
            <a:r>
              <a:rPr lang="en-US" altLang="en-US" sz="3200" u="sng" dirty="0"/>
              <a:t>     260,000</a:t>
            </a:r>
          </a:p>
          <a:p>
            <a:pPr algn="ctr" eaLnBrk="0" hangingPunct="0"/>
            <a:r>
              <a:rPr lang="tr-TR" altLang="en-US" sz="3200" dirty="0"/>
              <a:t>Toplam Direkt Maliyetler </a:t>
            </a:r>
            <a:r>
              <a:rPr lang="en-US" altLang="en-US" sz="3200" dirty="0"/>
              <a:t>						$1,180,000</a:t>
            </a:r>
          </a:p>
        </p:txBody>
      </p:sp>
      <p:sp>
        <p:nvSpPr>
          <p:cNvPr id="544772" name="Text Box 4">
            <a:extLst>
              <a:ext uri="{FF2B5EF4-FFF2-40B4-BE49-F238E27FC236}">
                <a16:creationId xmlns:a16="http://schemas.microsoft.com/office/drawing/2014/main" id="{14B697B9-9FD5-3FC6-53BA-16D7DD06E5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4" y="4478338"/>
            <a:ext cx="8226425" cy="6397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FAFD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/>
            <a:r>
              <a:rPr lang="tr-TR" altLang="en-US" dirty="0"/>
              <a:t>Birim başı direkt maliyet</a:t>
            </a:r>
            <a:r>
              <a:rPr lang="en-US" altLang="en-US" dirty="0"/>
              <a:t>: $1,180,000 ÷ 20,000 = $59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4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4772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22" name="Rectangle 6">
            <a:extLst>
              <a:ext uri="{FF2B5EF4-FFF2-40B4-BE49-F238E27FC236}">
                <a16:creationId xmlns:a16="http://schemas.microsoft.com/office/drawing/2014/main" id="{81FFC8B4-A5DA-D90F-FC59-3EF8C5CEB7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/>
              <a:t>Tek </a:t>
            </a:r>
            <a:r>
              <a:rPr lang="en-US" altLang="en-US" dirty="0"/>
              <a:t>Do</a:t>
            </a:r>
            <a:r>
              <a:rPr lang="tr-TR" altLang="en-US" dirty="0" err="1"/>
              <a:t>laylı</a:t>
            </a:r>
            <a:r>
              <a:rPr lang="tr-TR" altLang="en-US" dirty="0"/>
              <a:t> Maliyet Havuzu Sistemi Örneği</a:t>
            </a:r>
            <a:endParaRPr lang="en-US" altLang="en-US" dirty="0"/>
          </a:p>
        </p:txBody>
      </p:sp>
      <p:sp>
        <p:nvSpPr>
          <p:cNvPr id="470023" name="Rectangle 7">
            <a:extLst>
              <a:ext uri="{FF2B5EF4-FFF2-40B4-BE49-F238E27FC236}">
                <a16:creationId xmlns:a16="http://schemas.microsoft.com/office/drawing/2014/main" id="{AD2104DF-CB22-5679-3BA2-A7801C5C9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1612" y="2192338"/>
            <a:ext cx="2744787" cy="914400"/>
          </a:xfrm>
          <a:prstGeom prst="rect">
            <a:avLst/>
          </a:prstGeom>
          <a:solidFill>
            <a:srgbClr val="0066FF"/>
          </a:solidFill>
          <a:ln>
            <a:noFill/>
          </a:ln>
          <a:effectLst>
            <a:outerShdw dist="107763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tr-TR" altLang="en-US" sz="2000" b="1" dirty="0"/>
              <a:t>Tüm İndirekt Maliyetler</a:t>
            </a:r>
            <a:endParaRPr lang="en-US" altLang="en-US" sz="2000" b="1" dirty="0"/>
          </a:p>
          <a:p>
            <a:pPr algn="ctr">
              <a:lnSpc>
                <a:spcPct val="90000"/>
              </a:lnSpc>
            </a:pPr>
            <a:r>
              <a:rPr lang="en-US" altLang="en-US" sz="2000" b="1" dirty="0"/>
              <a:t>$2,900,000</a:t>
            </a:r>
          </a:p>
        </p:txBody>
      </p:sp>
      <p:sp>
        <p:nvSpPr>
          <p:cNvPr id="470024" name="AutoShape 8">
            <a:extLst>
              <a:ext uri="{FF2B5EF4-FFF2-40B4-BE49-F238E27FC236}">
                <a16:creationId xmlns:a16="http://schemas.microsoft.com/office/drawing/2014/main" id="{D0B11A8D-4722-5043-2845-08ADA736D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3656013"/>
            <a:ext cx="2443796" cy="914400"/>
          </a:xfrm>
          <a:prstGeom prst="roundRect">
            <a:avLst>
              <a:gd name="adj" fmla="val 16667"/>
            </a:avLst>
          </a:prstGeom>
          <a:solidFill>
            <a:srgbClr val="CC3300"/>
          </a:solidFill>
          <a:ln>
            <a:noFill/>
          </a:ln>
          <a:effectLst>
            <a:outerShdw dist="107763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en-US" altLang="en-US" sz="2000" b="1" dirty="0"/>
              <a:t>50,000 </a:t>
            </a:r>
            <a:r>
              <a:rPr lang="tr-TR" altLang="en-US" sz="2000" b="1" dirty="0"/>
              <a:t>Direkt Üretim</a:t>
            </a:r>
          </a:p>
          <a:p>
            <a:pPr algn="ctr">
              <a:lnSpc>
                <a:spcPct val="90000"/>
              </a:lnSpc>
            </a:pPr>
            <a:r>
              <a:rPr lang="tr-TR" altLang="en-US" sz="2000" b="1" dirty="0"/>
              <a:t>İşçilik Saati</a:t>
            </a:r>
            <a:endParaRPr lang="en-US" altLang="en-US" sz="2000" b="1" dirty="0"/>
          </a:p>
        </p:txBody>
      </p:sp>
      <p:sp>
        <p:nvSpPr>
          <p:cNvPr id="470025" name="Text Box 9">
            <a:extLst>
              <a:ext uri="{FF2B5EF4-FFF2-40B4-BE49-F238E27FC236}">
                <a16:creationId xmlns:a16="http://schemas.microsoft.com/office/drawing/2014/main" id="{81355CF7-44CC-68F7-48ED-D8D3119A9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8" y="2192338"/>
            <a:ext cx="2286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tr-TR" altLang="en-US" sz="2000" b="1" dirty="0"/>
              <a:t>İndirekt Maliyet Havuzu</a:t>
            </a:r>
            <a:endParaRPr lang="en-US" altLang="en-US" sz="2000" b="1" dirty="0"/>
          </a:p>
        </p:txBody>
      </p:sp>
      <p:sp>
        <p:nvSpPr>
          <p:cNvPr id="470026" name="Text Box 10">
            <a:extLst>
              <a:ext uri="{FF2B5EF4-FFF2-40B4-BE49-F238E27FC236}">
                <a16:creationId xmlns:a16="http://schemas.microsoft.com/office/drawing/2014/main" id="{B447D635-2AA5-BCAD-AF25-E32C96FE6B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8" y="3656013"/>
            <a:ext cx="274161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tr-TR" altLang="en-US" sz="2000" b="1" dirty="0"/>
              <a:t>İndirekt Maliyet Dağıtım</a:t>
            </a:r>
          </a:p>
          <a:p>
            <a:r>
              <a:rPr lang="tr-TR" altLang="en-US" sz="2000" b="1" dirty="0"/>
              <a:t>Tabanı</a:t>
            </a:r>
            <a:endParaRPr lang="en-US" altLang="en-US" sz="2000" b="1" dirty="0"/>
          </a:p>
        </p:txBody>
      </p:sp>
      <p:sp>
        <p:nvSpPr>
          <p:cNvPr id="470028" name="AutoShape 12">
            <a:extLst>
              <a:ext uri="{FF2B5EF4-FFF2-40B4-BE49-F238E27FC236}">
                <a16:creationId xmlns:a16="http://schemas.microsoft.com/office/drawing/2014/main" id="{D5426045-D440-0B40-18D3-5000956D5AB0}"/>
              </a:ext>
            </a:extLst>
          </p:cNvPr>
          <p:cNvSpPr>
            <a:spLocks/>
          </p:cNvSpPr>
          <p:nvPr/>
        </p:nvSpPr>
        <p:spPr bwMode="auto">
          <a:xfrm>
            <a:off x="4997450" y="2192338"/>
            <a:ext cx="304800" cy="914400"/>
          </a:xfrm>
          <a:prstGeom prst="rightBrace">
            <a:avLst>
              <a:gd name="adj1" fmla="val 2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0029" name="AutoShape 13">
            <a:extLst>
              <a:ext uri="{FF2B5EF4-FFF2-40B4-BE49-F238E27FC236}">
                <a16:creationId xmlns:a16="http://schemas.microsoft.com/office/drawing/2014/main" id="{977E0824-0BCF-1B34-04CF-10AD9840B041}"/>
              </a:ext>
            </a:extLst>
          </p:cNvPr>
          <p:cNvSpPr>
            <a:spLocks/>
          </p:cNvSpPr>
          <p:nvPr/>
        </p:nvSpPr>
        <p:spPr bwMode="auto">
          <a:xfrm>
            <a:off x="4997450" y="3657600"/>
            <a:ext cx="304800" cy="914400"/>
          </a:xfrm>
          <a:prstGeom prst="rightBrace">
            <a:avLst>
              <a:gd name="adj1" fmla="val 2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70030" name="AutoShape 14">
            <a:extLst>
              <a:ext uri="{FF2B5EF4-FFF2-40B4-BE49-F238E27FC236}">
                <a16:creationId xmlns:a16="http://schemas.microsoft.com/office/drawing/2014/main" id="{795D96C8-419A-AC7A-191F-6B134674DA92}"/>
              </a:ext>
            </a:extLst>
          </p:cNvPr>
          <p:cNvCxnSpPr>
            <a:cxnSpLocks noChangeShapeType="1"/>
            <a:stCxn id="470023" idx="2"/>
            <a:endCxn id="470024" idx="0"/>
          </p:cNvCxnSpPr>
          <p:nvPr/>
        </p:nvCxnSpPr>
        <p:spPr bwMode="auto">
          <a:xfrm flipH="1">
            <a:off x="7775098" y="3106738"/>
            <a:ext cx="148908" cy="549275"/>
          </a:xfrm>
          <a:prstGeom prst="straightConnector1">
            <a:avLst/>
          </a:prstGeom>
          <a:noFill/>
          <a:ln w="28575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0031" name="AutoShape 15">
            <a:extLst>
              <a:ext uri="{FF2B5EF4-FFF2-40B4-BE49-F238E27FC236}">
                <a16:creationId xmlns:a16="http://schemas.microsoft.com/office/drawing/2014/main" id="{994AE03F-760F-C0C1-F21F-C071639C32C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693025" y="4632325"/>
            <a:ext cx="1588" cy="1644650"/>
          </a:xfrm>
          <a:prstGeom prst="straightConnector1">
            <a:avLst/>
          </a:prstGeom>
          <a:noFill/>
          <a:ln w="28575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0033" name="Text Box 17">
            <a:extLst>
              <a:ext uri="{FF2B5EF4-FFF2-40B4-BE49-F238E27FC236}">
                <a16:creationId xmlns:a16="http://schemas.microsoft.com/office/drawing/2014/main" id="{544B986B-2B24-6A70-D169-3D000CD60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1613" y="4953000"/>
            <a:ext cx="2286000" cy="9144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altLang="en-US" sz="2000" b="1" dirty="0"/>
              <a:t>$58 </a:t>
            </a:r>
            <a:r>
              <a:rPr lang="tr-TR" altLang="en-US" sz="2000" b="1" dirty="0"/>
              <a:t>Direkt Üretim İşçiliği Saat Ücreti</a:t>
            </a:r>
            <a:endParaRPr lang="en-US" altLang="en-US" sz="20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0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0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70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70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70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70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70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70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70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70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70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70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70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70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0023" grpId="0" animBg="1" autoUpdateAnimBg="0"/>
      <p:bldP spid="470024" grpId="0" animBg="1" autoUpdateAnimBg="0"/>
      <p:bldP spid="470026" grpId="0" autoUpdateAnimBg="0"/>
      <p:bldP spid="470033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>
            <a:extLst>
              <a:ext uri="{FF2B5EF4-FFF2-40B4-BE49-F238E27FC236}">
                <a16:creationId xmlns:a16="http://schemas.microsoft.com/office/drawing/2014/main" id="{F774B75A-5D5D-3B2A-96FB-BDA864E0C6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/>
              <a:t>Tek </a:t>
            </a:r>
            <a:r>
              <a:rPr lang="en-US" altLang="en-US" dirty="0"/>
              <a:t>Do</a:t>
            </a:r>
            <a:r>
              <a:rPr lang="tr-TR" altLang="en-US" dirty="0" err="1"/>
              <a:t>laylı</a:t>
            </a:r>
            <a:r>
              <a:rPr lang="tr-TR" altLang="en-US" dirty="0"/>
              <a:t> Maliyet Havuzu Sistemi Örneği</a:t>
            </a:r>
            <a:endParaRPr lang="en-US" altLang="en-US" dirty="0"/>
          </a:p>
        </p:txBody>
      </p:sp>
      <p:sp>
        <p:nvSpPr>
          <p:cNvPr id="545796" name="Rectangle 4">
            <a:extLst>
              <a:ext uri="{FF2B5EF4-FFF2-40B4-BE49-F238E27FC236}">
                <a16:creationId xmlns:a16="http://schemas.microsoft.com/office/drawing/2014/main" id="{FB50CAAC-E353-9C88-46F9-93577DF079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7863" y="2376488"/>
            <a:ext cx="3656012" cy="914400"/>
          </a:xfrm>
          <a:prstGeom prst="rect">
            <a:avLst/>
          </a:prstGeom>
          <a:solidFill>
            <a:srgbClr val="0066FF"/>
          </a:solidFill>
          <a:ln>
            <a:noFill/>
          </a:ln>
          <a:effectLst>
            <a:outerShdw dist="107763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tr-TR" altLang="en-US" sz="2000" b="1" dirty="0"/>
              <a:t>İndirekt Maliyetler</a:t>
            </a:r>
            <a:endParaRPr lang="en-US" altLang="en-US" sz="2000" b="1" dirty="0"/>
          </a:p>
          <a:p>
            <a:pPr algn="ctr">
              <a:spcBef>
                <a:spcPct val="50000"/>
              </a:spcBef>
            </a:pPr>
            <a:r>
              <a:rPr lang="en-US" altLang="en-US" sz="2000" b="1" dirty="0"/>
              <a:t>Di</a:t>
            </a:r>
            <a:r>
              <a:rPr lang="tr-TR" altLang="en-US" sz="2000" b="1" dirty="0" err="1"/>
              <a:t>rekt</a:t>
            </a:r>
            <a:r>
              <a:rPr lang="tr-TR" altLang="en-US" sz="2000" b="1" dirty="0"/>
              <a:t> Maliyetler</a:t>
            </a:r>
            <a:endParaRPr lang="en-US" altLang="en-US" sz="2000" b="1" dirty="0"/>
          </a:p>
        </p:txBody>
      </p:sp>
      <p:sp>
        <p:nvSpPr>
          <p:cNvPr id="545798" name="Text Box 6">
            <a:extLst>
              <a:ext uri="{FF2B5EF4-FFF2-40B4-BE49-F238E27FC236}">
                <a16:creationId xmlns:a16="http://schemas.microsoft.com/office/drawing/2014/main" id="{58F96F91-6E06-C1BB-E471-2E1E1A7D2F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8" y="2376488"/>
            <a:ext cx="2286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tr-TR" altLang="en-US" sz="2000" b="1" dirty="0"/>
              <a:t>Maliyet Nesneleri</a:t>
            </a:r>
            <a:r>
              <a:rPr lang="en-US" altLang="en-US" sz="2000" b="1" dirty="0"/>
              <a:t>:</a:t>
            </a:r>
          </a:p>
          <a:p>
            <a:r>
              <a:rPr lang="en-US" altLang="en-US" sz="2000" b="1" dirty="0"/>
              <a:t>NL </a:t>
            </a:r>
            <a:r>
              <a:rPr lang="tr-TR" altLang="en-US" sz="2000" b="1" dirty="0"/>
              <a:t>ve</a:t>
            </a:r>
            <a:r>
              <a:rPr lang="en-US" altLang="en-US" sz="2000" b="1" dirty="0"/>
              <a:t> </a:t>
            </a:r>
            <a:r>
              <a:rPr lang="tr-TR" altLang="en-US" sz="2000" b="1" dirty="0"/>
              <a:t>K</a:t>
            </a:r>
            <a:r>
              <a:rPr lang="en-US" altLang="en-US" sz="2000" b="1" dirty="0"/>
              <a:t>L</a:t>
            </a:r>
          </a:p>
        </p:txBody>
      </p:sp>
      <p:sp>
        <p:nvSpPr>
          <p:cNvPr id="545799" name="Text Box 7">
            <a:extLst>
              <a:ext uri="{FF2B5EF4-FFF2-40B4-BE49-F238E27FC236}">
                <a16:creationId xmlns:a16="http://schemas.microsoft.com/office/drawing/2014/main" id="{616ED0FD-2954-F960-FD79-B7E9BEE61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8" y="4386263"/>
            <a:ext cx="274161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tr-TR" altLang="en-US" sz="2000" b="1" dirty="0"/>
              <a:t>Direkt</a:t>
            </a:r>
            <a:endParaRPr lang="en-US" altLang="en-US" sz="2000" b="1" dirty="0"/>
          </a:p>
          <a:p>
            <a:r>
              <a:rPr lang="tr-TR" altLang="en-US" sz="2000" b="1" dirty="0"/>
              <a:t>Maliyetler</a:t>
            </a:r>
            <a:endParaRPr lang="en-US" altLang="en-US" sz="2000" b="1" dirty="0"/>
          </a:p>
        </p:txBody>
      </p:sp>
      <p:sp>
        <p:nvSpPr>
          <p:cNvPr id="545800" name="AutoShape 8">
            <a:extLst>
              <a:ext uri="{FF2B5EF4-FFF2-40B4-BE49-F238E27FC236}">
                <a16:creationId xmlns:a16="http://schemas.microsoft.com/office/drawing/2014/main" id="{B5F1F8A9-8CA1-87F7-99A0-04DE3CD2F8E5}"/>
              </a:ext>
            </a:extLst>
          </p:cNvPr>
          <p:cNvSpPr>
            <a:spLocks/>
          </p:cNvSpPr>
          <p:nvPr/>
        </p:nvSpPr>
        <p:spPr bwMode="auto">
          <a:xfrm>
            <a:off x="4083050" y="2376488"/>
            <a:ext cx="304800" cy="914400"/>
          </a:xfrm>
          <a:prstGeom prst="rightBrace">
            <a:avLst>
              <a:gd name="adj1" fmla="val 2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5801" name="AutoShape 9">
            <a:extLst>
              <a:ext uri="{FF2B5EF4-FFF2-40B4-BE49-F238E27FC236}">
                <a16:creationId xmlns:a16="http://schemas.microsoft.com/office/drawing/2014/main" id="{97ECBB3A-F8C4-EDCF-BC98-0264606BA991}"/>
              </a:ext>
            </a:extLst>
          </p:cNvPr>
          <p:cNvSpPr>
            <a:spLocks/>
          </p:cNvSpPr>
          <p:nvPr/>
        </p:nvSpPr>
        <p:spPr bwMode="auto">
          <a:xfrm>
            <a:off x="4083050" y="4386263"/>
            <a:ext cx="304800" cy="914400"/>
          </a:xfrm>
          <a:prstGeom prst="rightBrace">
            <a:avLst>
              <a:gd name="adj1" fmla="val 2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45802" name="AutoShape 10">
            <a:extLst>
              <a:ext uri="{FF2B5EF4-FFF2-40B4-BE49-F238E27FC236}">
                <a16:creationId xmlns:a16="http://schemas.microsoft.com/office/drawing/2014/main" id="{BB65F503-7E81-759D-01A7-16E9A6B704A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83489" y="1851025"/>
            <a:ext cx="1587" cy="547688"/>
          </a:xfrm>
          <a:prstGeom prst="straightConnector1">
            <a:avLst/>
          </a:prstGeom>
          <a:noFill/>
          <a:ln w="28575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5805" name="AutoShape 13">
            <a:extLst>
              <a:ext uri="{FF2B5EF4-FFF2-40B4-BE49-F238E27FC236}">
                <a16:creationId xmlns:a16="http://schemas.microsoft.com/office/drawing/2014/main" id="{277AA745-7CEC-EBB4-AD1D-25339612FE36}"/>
              </a:ext>
            </a:extLst>
          </p:cNvPr>
          <p:cNvCxnSpPr>
            <a:cxnSpLocks noChangeShapeType="1"/>
            <a:stCxn id="545796" idx="1"/>
            <a:endCxn id="545796" idx="3"/>
          </p:cNvCxnSpPr>
          <p:nvPr/>
        </p:nvCxnSpPr>
        <p:spPr bwMode="auto">
          <a:xfrm>
            <a:off x="5757863" y="2833688"/>
            <a:ext cx="36560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5806" name="AutoShape 14">
            <a:extLst>
              <a:ext uri="{FF2B5EF4-FFF2-40B4-BE49-F238E27FC236}">
                <a16:creationId xmlns:a16="http://schemas.microsoft.com/office/drawing/2014/main" id="{672E5D2B-504D-C423-8B5E-2E0C9C593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1" y="4295775"/>
            <a:ext cx="2925763" cy="1828800"/>
          </a:xfrm>
          <a:prstGeom prst="triangle">
            <a:avLst>
              <a:gd name="adj" fmla="val 50000"/>
            </a:avLst>
          </a:prstGeom>
          <a:solidFill>
            <a:srgbClr val="CC3300"/>
          </a:solidFill>
          <a:ln>
            <a:noFill/>
          </a:ln>
          <a:effectLst>
            <a:outerShdw dist="107763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tr-TR" altLang="en-US" sz="2000" b="1" dirty="0"/>
              <a:t>Direkt</a:t>
            </a:r>
            <a:endParaRPr lang="en-US" altLang="en-US" sz="2000" b="1" dirty="0"/>
          </a:p>
          <a:p>
            <a:pPr algn="ctr"/>
            <a:r>
              <a:rPr lang="en-US" altLang="en-US" sz="2000" b="1" dirty="0"/>
              <a:t>Ma</a:t>
            </a:r>
            <a:r>
              <a:rPr lang="tr-TR" altLang="en-US" sz="2000" b="1" dirty="0" err="1"/>
              <a:t>lzeme</a:t>
            </a:r>
            <a:endParaRPr lang="en-US" altLang="en-US" sz="2000" b="1" dirty="0"/>
          </a:p>
        </p:txBody>
      </p:sp>
      <p:sp>
        <p:nvSpPr>
          <p:cNvPr id="545807" name="AutoShape 15">
            <a:extLst>
              <a:ext uri="{FF2B5EF4-FFF2-40B4-BE49-F238E27FC236}">
                <a16:creationId xmlns:a16="http://schemas.microsoft.com/office/drawing/2014/main" id="{46EC3ECE-9D41-55E3-1533-F8201EEA5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6038" y="4295775"/>
            <a:ext cx="2925762" cy="1828800"/>
          </a:xfrm>
          <a:prstGeom prst="triangle">
            <a:avLst>
              <a:gd name="adj" fmla="val 50000"/>
            </a:avLst>
          </a:prstGeom>
          <a:solidFill>
            <a:srgbClr val="CC3300"/>
          </a:solidFill>
          <a:ln>
            <a:noFill/>
          </a:ln>
          <a:effectLst>
            <a:outerShdw dist="107763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tr-TR" altLang="en-US" sz="2000" b="1" dirty="0"/>
              <a:t>Direkt</a:t>
            </a:r>
            <a:endParaRPr lang="en-US" altLang="en-US" sz="2000" b="1" dirty="0"/>
          </a:p>
          <a:p>
            <a:pPr algn="ctr">
              <a:lnSpc>
                <a:spcPct val="90000"/>
              </a:lnSpc>
            </a:pPr>
            <a:r>
              <a:rPr lang="tr-TR" altLang="en-US" sz="2000" b="1" dirty="0"/>
              <a:t>İşçilik</a:t>
            </a:r>
            <a:endParaRPr lang="en-US" altLang="en-US" sz="2000" b="1" dirty="0"/>
          </a:p>
          <a:p>
            <a:pPr algn="ctr">
              <a:lnSpc>
                <a:spcPct val="90000"/>
              </a:lnSpc>
            </a:pPr>
            <a:r>
              <a:rPr lang="tr-TR" altLang="en-US" sz="2000" b="1" dirty="0"/>
              <a:t>Saati</a:t>
            </a:r>
            <a:endParaRPr lang="en-US" altLang="en-US" sz="2000" b="1" dirty="0"/>
          </a:p>
        </p:txBody>
      </p:sp>
      <p:sp>
        <p:nvSpPr>
          <p:cNvPr id="545808" name="Line 16">
            <a:extLst>
              <a:ext uri="{FF2B5EF4-FFF2-40B4-BE49-F238E27FC236}">
                <a16:creationId xmlns:a16="http://schemas.microsoft.com/office/drawing/2014/main" id="{E6E0198F-9DB9-DEC6-4ADB-7AD77224AA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37263" y="3294064"/>
            <a:ext cx="0" cy="1050925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5809" name="Line 17">
            <a:extLst>
              <a:ext uri="{FF2B5EF4-FFF2-40B4-BE49-F238E27FC236}">
                <a16:creationId xmlns:a16="http://schemas.microsoft.com/office/drawing/2014/main" id="{F8EB550E-68A4-DC69-CCC0-0B43662FB2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26538" y="3289301"/>
            <a:ext cx="0" cy="1050925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5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45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45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45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45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45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5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45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45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45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458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458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45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458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45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458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5796" grpId="0" animBg="1" autoUpdateAnimBg="0"/>
      <p:bldP spid="545798" grpId="0" autoUpdateAnimBg="0"/>
      <p:bldP spid="545799" grpId="0" autoUpdateAnimBg="0"/>
      <p:bldP spid="545806" grpId="0" animBg="1" autoUpdateAnimBg="0"/>
      <p:bldP spid="545807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>
            <a:extLst>
              <a:ext uri="{FF2B5EF4-FFF2-40B4-BE49-F238E27FC236}">
                <a16:creationId xmlns:a16="http://schemas.microsoft.com/office/drawing/2014/main" id="{758F8502-CB15-E1DE-63A9-93452EA670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/>
              <a:t>Tek </a:t>
            </a:r>
            <a:r>
              <a:rPr lang="en-US" altLang="en-US" dirty="0"/>
              <a:t>Do</a:t>
            </a:r>
            <a:r>
              <a:rPr lang="tr-TR" altLang="en-US" dirty="0" err="1"/>
              <a:t>laylı</a:t>
            </a:r>
            <a:r>
              <a:rPr lang="tr-TR" altLang="en-US" dirty="0"/>
              <a:t> Maliyet Havuzu Sistemi Örneği</a:t>
            </a:r>
            <a:endParaRPr lang="en-US" altLang="en-US" dirty="0"/>
          </a:p>
        </p:txBody>
      </p:sp>
      <p:sp>
        <p:nvSpPr>
          <p:cNvPr id="547843" name="Text Box 3">
            <a:extLst>
              <a:ext uri="{FF2B5EF4-FFF2-40B4-BE49-F238E27FC236}">
                <a16:creationId xmlns:a16="http://schemas.microsoft.com/office/drawing/2014/main" id="{804A4359-AE9F-7429-7F86-1AE54C35E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6813" y="2376488"/>
            <a:ext cx="7313612" cy="15541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en-US" altLang="en-US" dirty="0"/>
              <a:t>Kole, NL </a:t>
            </a:r>
            <a:r>
              <a:rPr lang="en-US" altLang="en-US" dirty="0" err="1"/>
              <a:t>yapmak</a:t>
            </a:r>
            <a:r>
              <a:rPr lang="en-US" altLang="en-US" dirty="0"/>
              <a:t> </a:t>
            </a:r>
            <a:r>
              <a:rPr lang="en-US" altLang="en-US" dirty="0" err="1"/>
              <a:t>için</a:t>
            </a:r>
            <a:r>
              <a:rPr lang="en-US" altLang="en-US" dirty="0"/>
              <a:t> 36.000 </a:t>
            </a:r>
            <a:r>
              <a:rPr lang="en-US" altLang="en-US" dirty="0" err="1"/>
              <a:t>doğrudan</a:t>
            </a:r>
            <a:r>
              <a:rPr lang="en-US" altLang="en-US" dirty="0"/>
              <a:t> </a:t>
            </a:r>
            <a:r>
              <a:rPr lang="en-US" altLang="en-US" dirty="0" err="1"/>
              <a:t>üretim</a:t>
            </a:r>
            <a:endParaRPr lang="tr-TR" altLang="en-US" dirty="0"/>
          </a:p>
          <a:p>
            <a:pPr algn="ctr"/>
            <a:r>
              <a:rPr lang="tr-TR" altLang="en-US" dirty="0"/>
              <a:t>işçilik</a:t>
            </a:r>
            <a:r>
              <a:rPr lang="en-US" altLang="en-US" dirty="0"/>
              <a:t> </a:t>
            </a:r>
            <a:r>
              <a:rPr lang="en-US" altLang="en-US" dirty="0" err="1"/>
              <a:t>saati</a:t>
            </a:r>
            <a:r>
              <a:rPr lang="en-US" altLang="en-US" dirty="0"/>
              <a:t> </a:t>
            </a:r>
            <a:r>
              <a:rPr lang="en-US" altLang="en-US" dirty="0" err="1"/>
              <a:t>ve</a:t>
            </a:r>
            <a:r>
              <a:rPr lang="en-US" altLang="en-US" dirty="0"/>
              <a:t> </a:t>
            </a:r>
            <a:r>
              <a:rPr lang="tr-TR" altLang="en-US" dirty="0"/>
              <a:t>K</a:t>
            </a:r>
            <a:r>
              <a:rPr lang="en-US" altLang="en-US" dirty="0"/>
              <a:t>L </a:t>
            </a:r>
            <a:r>
              <a:rPr lang="en-US" altLang="en-US" dirty="0" err="1"/>
              <a:t>yapmak</a:t>
            </a:r>
            <a:r>
              <a:rPr lang="en-US" altLang="en-US" dirty="0"/>
              <a:t> </a:t>
            </a:r>
            <a:r>
              <a:rPr lang="en-US" altLang="en-US" dirty="0" err="1"/>
              <a:t>için</a:t>
            </a:r>
            <a:r>
              <a:rPr lang="en-US" altLang="en-US" dirty="0"/>
              <a:t> 14.000 </a:t>
            </a:r>
            <a:r>
              <a:rPr lang="en-US" altLang="en-US" dirty="0" err="1"/>
              <a:t>doğrudan</a:t>
            </a:r>
            <a:r>
              <a:rPr lang="en-US" altLang="en-US" dirty="0"/>
              <a:t> </a:t>
            </a:r>
            <a:r>
              <a:rPr lang="en-US" altLang="en-US" dirty="0" err="1"/>
              <a:t>üretim</a:t>
            </a:r>
            <a:endParaRPr lang="tr-TR" altLang="en-US" dirty="0"/>
          </a:p>
          <a:p>
            <a:pPr algn="ctr"/>
            <a:r>
              <a:rPr lang="tr-TR" altLang="en-US" dirty="0"/>
              <a:t>işçilik</a:t>
            </a:r>
            <a:r>
              <a:rPr lang="en-US" altLang="en-US" dirty="0"/>
              <a:t> </a:t>
            </a:r>
            <a:r>
              <a:rPr lang="en-US" altLang="en-US" dirty="0" err="1"/>
              <a:t>saati</a:t>
            </a:r>
            <a:r>
              <a:rPr lang="en-US" altLang="en-US" dirty="0"/>
              <a:t> </a:t>
            </a:r>
            <a:r>
              <a:rPr lang="en-US" altLang="en-US" dirty="0" err="1"/>
              <a:t>kullanıyor</a:t>
            </a:r>
            <a:r>
              <a:rPr lang="en-US" altLang="en-US" dirty="0"/>
              <a:t>.</a:t>
            </a:r>
          </a:p>
        </p:txBody>
      </p:sp>
      <p:sp>
        <p:nvSpPr>
          <p:cNvPr id="547844" name="Text Box 4">
            <a:extLst>
              <a:ext uri="{FF2B5EF4-FFF2-40B4-BE49-F238E27FC236}">
                <a16:creationId xmlns:a16="http://schemas.microsoft.com/office/drawing/2014/main" id="{A537E9D4-A5EF-38DF-7A7C-FF12083387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6813" y="3930651"/>
            <a:ext cx="7313612" cy="10969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en-US" dirty="0"/>
              <a:t>Her </a:t>
            </a:r>
            <a:r>
              <a:rPr lang="en-US" altLang="en-US" dirty="0" err="1"/>
              <a:t>ürüne</a:t>
            </a:r>
            <a:r>
              <a:rPr lang="en-US" altLang="en-US" dirty="0"/>
              <a:t> ne </a:t>
            </a:r>
            <a:r>
              <a:rPr lang="en-US" altLang="en-US" dirty="0" err="1"/>
              <a:t>kadar</a:t>
            </a:r>
            <a:r>
              <a:rPr lang="en-US" altLang="en-US" dirty="0"/>
              <a:t> </a:t>
            </a:r>
            <a:r>
              <a:rPr lang="en-US" altLang="en-US" dirty="0" err="1"/>
              <a:t>dolaylı</a:t>
            </a:r>
            <a:r>
              <a:rPr lang="en-US" altLang="en-US" dirty="0"/>
              <a:t> </a:t>
            </a:r>
            <a:r>
              <a:rPr lang="en-US" altLang="en-US" dirty="0" err="1"/>
              <a:t>maliyet</a:t>
            </a:r>
            <a:r>
              <a:rPr lang="en-US" altLang="en-US" dirty="0"/>
              <a:t> </a:t>
            </a:r>
            <a:r>
              <a:rPr lang="en-US" altLang="en-US" dirty="0" err="1"/>
              <a:t>tahsis</a:t>
            </a:r>
            <a:r>
              <a:rPr lang="en-US" altLang="en-US" dirty="0"/>
              <a:t> </a:t>
            </a:r>
            <a:r>
              <a:rPr lang="en-US" altLang="en-US" dirty="0" err="1"/>
              <a:t>ediliyor</a:t>
            </a:r>
            <a:r>
              <a:rPr lang="tr-TR" altLang="en-US" dirty="0"/>
              <a:t> (dağıtılıyor)</a:t>
            </a:r>
            <a:r>
              <a:rPr lang="en-US" altLang="en-US" dirty="0"/>
              <a:t>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7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7844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>
            <a:extLst>
              <a:ext uri="{FF2B5EF4-FFF2-40B4-BE49-F238E27FC236}">
                <a16:creationId xmlns:a16="http://schemas.microsoft.com/office/drawing/2014/main" id="{9317276C-3261-6240-8069-C47845827A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/>
              <a:t>Tek </a:t>
            </a:r>
            <a:r>
              <a:rPr lang="en-US" altLang="en-US" dirty="0"/>
              <a:t>Do</a:t>
            </a:r>
            <a:r>
              <a:rPr lang="tr-TR" altLang="en-US" dirty="0" err="1"/>
              <a:t>laylı</a:t>
            </a:r>
            <a:r>
              <a:rPr lang="tr-TR" altLang="en-US" dirty="0"/>
              <a:t> Maliyet Havuzu Sistemi Örneği</a:t>
            </a:r>
            <a:endParaRPr lang="en-US" altLang="en-US" dirty="0"/>
          </a:p>
        </p:txBody>
      </p:sp>
      <p:sp>
        <p:nvSpPr>
          <p:cNvPr id="548867" name="Text Box 3">
            <a:extLst>
              <a:ext uri="{FF2B5EF4-FFF2-40B4-BE49-F238E27FC236}">
                <a16:creationId xmlns:a16="http://schemas.microsoft.com/office/drawing/2014/main" id="{10595E83-B451-64D4-E3B2-A5DC6C641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6813" y="2009776"/>
            <a:ext cx="7313612" cy="6397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buClr>
                <a:srgbClr val="FFFF00"/>
              </a:buClr>
              <a:buSzPct val="75000"/>
              <a:buFont typeface="Monotype Sorts" pitchFamily="2" charset="2"/>
              <a:buNone/>
            </a:pPr>
            <a:r>
              <a:rPr lang="en-US" altLang="en-US"/>
              <a:t>NL: 36,000 </a:t>
            </a:r>
            <a:r>
              <a:rPr lang="en-US" altLang="en-US" b="1"/>
              <a:t>×</a:t>
            </a:r>
            <a:r>
              <a:rPr lang="en-US" altLang="en-US"/>
              <a:t> $58 = $2,088,000</a:t>
            </a:r>
          </a:p>
        </p:txBody>
      </p:sp>
      <p:sp>
        <p:nvSpPr>
          <p:cNvPr id="548868" name="Text Box 4">
            <a:extLst>
              <a:ext uri="{FF2B5EF4-FFF2-40B4-BE49-F238E27FC236}">
                <a16:creationId xmlns:a16="http://schemas.microsoft.com/office/drawing/2014/main" id="{E13F9DED-B4F6-5D0B-7DF1-7CD32DF1C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6813" y="2649538"/>
            <a:ext cx="7313612" cy="6397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buClr>
                <a:srgbClr val="FFFF00"/>
              </a:buClr>
              <a:buSzPct val="75000"/>
              <a:buFont typeface="Monotype Sorts" pitchFamily="2" charset="2"/>
              <a:buNone/>
            </a:pPr>
            <a:r>
              <a:rPr lang="tr-TR" altLang="en-US" dirty="0"/>
              <a:t>K</a:t>
            </a:r>
            <a:r>
              <a:rPr lang="en-US" altLang="en-US" dirty="0"/>
              <a:t>L: 14,000 </a:t>
            </a:r>
            <a:r>
              <a:rPr lang="en-US" altLang="en-US" b="1" dirty="0"/>
              <a:t>×</a:t>
            </a:r>
            <a:r>
              <a:rPr lang="en-US" altLang="en-US" dirty="0"/>
              <a:t> $58 = $812,000</a:t>
            </a:r>
          </a:p>
        </p:txBody>
      </p:sp>
      <p:sp>
        <p:nvSpPr>
          <p:cNvPr id="548869" name="Text Box 5">
            <a:extLst>
              <a:ext uri="{FF2B5EF4-FFF2-40B4-BE49-F238E27FC236}">
                <a16:creationId xmlns:a16="http://schemas.microsoft.com/office/drawing/2014/main" id="{C692B7E1-4903-6158-47B8-305CEED35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6813" y="3289301"/>
            <a:ext cx="7313612" cy="6397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buClr>
                <a:srgbClr val="FFFF00"/>
              </a:buClr>
              <a:buSzPct val="75000"/>
              <a:buFont typeface="Monotype Sorts" pitchFamily="2" charset="2"/>
              <a:buNone/>
            </a:pPr>
            <a:r>
              <a:rPr lang="tr-TR" altLang="en-US" dirty="0"/>
              <a:t>Normal Lenslerin toplam maliyeti nedir?</a:t>
            </a:r>
            <a:endParaRPr lang="en-US" altLang="en-US" dirty="0"/>
          </a:p>
        </p:txBody>
      </p:sp>
      <p:sp>
        <p:nvSpPr>
          <p:cNvPr id="548870" name="Text Box 6">
            <a:extLst>
              <a:ext uri="{FF2B5EF4-FFF2-40B4-BE49-F238E27FC236}">
                <a16:creationId xmlns:a16="http://schemas.microsoft.com/office/drawing/2014/main" id="{FB1E547B-68A2-B569-68DE-D2815F746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6813" y="3930651"/>
            <a:ext cx="7313612" cy="10969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buClr>
                <a:srgbClr val="FFFF00"/>
              </a:buClr>
              <a:buSzPct val="75000"/>
              <a:buFont typeface="Monotype Sorts" pitchFamily="2" charset="2"/>
              <a:buNone/>
            </a:pPr>
            <a:r>
              <a:rPr lang="en-US" altLang="en-US" dirty="0"/>
              <a:t>Dire</a:t>
            </a:r>
            <a:r>
              <a:rPr lang="tr-TR" altLang="en-US" dirty="0"/>
              <a:t>k</a:t>
            </a:r>
            <a:r>
              <a:rPr lang="en-US" altLang="en-US" dirty="0"/>
              <a:t>t </a:t>
            </a:r>
            <a:r>
              <a:rPr lang="tr-TR" altLang="en-US" dirty="0"/>
              <a:t>maliyetler</a:t>
            </a:r>
            <a:r>
              <a:rPr lang="en-US" altLang="en-US" dirty="0"/>
              <a:t> $2,320,000 +</a:t>
            </a:r>
          </a:p>
          <a:p>
            <a:pPr algn="ctr">
              <a:buClr>
                <a:srgbClr val="FFFF00"/>
              </a:buClr>
              <a:buSzPct val="75000"/>
              <a:buFont typeface="Monotype Sorts" pitchFamily="2" charset="2"/>
              <a:buNone/>
            </a:pPr>
            <a:r>
              <a:rPr lang="tr-TR" altLang="en-US" dirty="0"/>
              <a:t>Dağıtılmış  İndirekt Maliyetler</a:t>
            </a:r>
            <a:r>
              <a:rPr lang="en-US" altLang="en-US" dirty="0"/>
              <a:t> $2,088,000 = $4,408,000</a:t>
            </a:r>
          </a:p>
        </p:txBody>
      </p:sp>
      <p:sp>
        <p:nvSpPr>
          <p:cNvPr id="548871" name="Text Box 7">
            <a:extLst>
              <a:ext uri="{FF2B5EF4-FFF2-40B4-BE49-F238E27FC236}">
                <a16:creationId xmlns:a16="http://schemas.microsoft.com/office/drawing/2014/main" id="{AF8277B0-AFB4-5AA4-AD48-5BFF34BC1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6813" y="5027613"/>
            <a:ext cx="7313612" cy="6397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buClr>
                <a:srgbClr val="FFFF00"/>
              </a:buClr>
              <a:buSzPct val="75000"/>
              <a:buFont typeface="Monotype Sorts" pitchFamily="2" charset="2"/>
              <a:buNone/>
            </a:pPr>
            <a:r>
              <a:rPr lang="tr-TR" altLang="en-US" dirty="0"/>
              <a:t>Birim başı maliyet nedir?</a:t>
            </a:r>
            <a:endParaRPr lang="en-US" altLang="en-US" dirty="0"/>
          </a:p>
        </p:txBody>
      </p:sp>
      <p:sp>
        <p:nvSpPr>
          <p:cNvPr id="548872" name="Text Box 8">
            <a:extLst>
              <a:ext uri="{FF2B5EF4-FFF2-40B4-BE49-F238E27FC236}">
                <a16:creationId xmlns:a16="http://schemas.microsoft.com/office/drawing/2014/main" id="{214405DC-9721-59A3-0B68-53642BC0A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6813" y="5667376"/>
            <a:ext cx="7313612" cy="6397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buClr>
                <a:srgbClr val="FFFF00"/>
              </a:buClr>
              <a:buSzPct val="75000"/>
              <a:buFont typeface="Monotype Sorts" pitchFamily="2" charset="2"/>
              <a:buNone/>
            </a:pPr>
            <a:r>
              <a:rPr lang="en-US" altLang="en-US"/>
              <a:t>$4,408,000 ÷ 80,000 = $55.10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8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48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48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48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48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868" grpId="0" animBg="1" autoUpdateAnimBg="0"/>
      <p:bldP spid="548869" grpId="0" animBg="1" autoUpdateAnimBg="0"/>
      <p:bldP spid="548870" grpId="0" animBg="1" autoUpdateAnimBg="0"/>
      <p:bldP spid="548871" grpId="0" animBg="1" autoUpdateAnimBg="0"/>
      <p:bldP spid="548872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134DD-1D8A-1CD3-B04E-40A3D29B1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Doğru maliyet analizi nedir?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0B623B-5657-6336-FF42-C47F8A8B7AA9}"/>
              </a:ext>
            </a:extLst>
          </p:cNvPr>
          <p:cNvSpPr txBox="1"/>
          <p:nvPr/>
        </p:nvSpPr>
        <p:spPr>
          <a:xfrm>
            <a:off x="924560" y="1568996"/>
            <a:ext cx="105156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 err="1"/>
              <a:t>Doğru</a:t>
            </a:r>
            <a:r>
              <a:rPr lang="en-US" b="1" dirty="0"/>
              <a:t> </a:t>
            </a:r>
            <a:r>
              <a:rPr lang="en-US" b="1" dirty="0" err="1"/>
              <a:t>maliyet</a:t>
            </a:r>
            <a:r>
              <a:rPr lang="en-US" b="1" dirty="0"/>
              <a:t> </a:t>
            </a:r>
            <a:r>
              <a:rPr lang="en-US" b="1" dirty="0" err="1"/>
              <a:t>analizi</a:t>
            </a:r>
            <a:r>
              <a:rPr lang="en-US" dirty="0"/>
              <a:t>,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ürün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hizmetin</a:t>
            </a:r>
            <a:r>
              <a:rPr lang="en-US" dirty="0"/>
              <a:t> </a:t>
            </a:r>
            <a:r>
              <a:rPr lang="en-US" dirty="0" err="1"/>
              <a:t>üretim</a:t>
            </a:r>
            <a:r>
              <a:rPr lang="en-US" dirty="0"/>
              <a:t> </a:t>
            </a:r>
            <a:r>
              <a:rPr lang="en-US" dirty="0" err="1"/>
              <a:t>sürecinde</a:t>
            </a:r>
            <a:r>
              <a:rPr lang="en-US" dirty="0"/>
              <a:t> </a:t>
            </a:r>
            <a:r>
              <a:rPr lang="en-US" dirty="0" err="1"/>
              <a:t>kullanılan</a:t>
            </a:r>
            <a:r>
              <a:rPr lang="en-US" dirty="0"/>
              <a:t> </a:t>
            </a:r>
            <a:r>
              <a:rPr lang="en-US" dirty="0" err="1"/>
              <a:t>tüm</a:t>
            </a:r>
            <a:r>
              <a:rPr lang="en-US" dirty="0"/>
              <a:t> </a:t>
            </a:r>
            <a:r>
              <a:rPr lang="en-US" dirty="0" err="1"/>
              <a:t>kaynakların</a:t>
            </a:r>
            <a:r>
              <a:rPr lang="en-US" dirty="0"/>
              <a:t> (</a:t>
            </a:r>
            <a:r>
              <a:rPr lang="en-US" dirty="0" err="1"/>
              <a:t>malzeme</a:t>
            </a:r>
            <a:r>
              <a:rPr lang="en-US" dirty="0"/>
              <a:t>, </a:t>
            </a:r>
            <a:r>
              <a:rPr lang="en-US" dirty="0" err="1"/>
              <a:t>işçilik</a:t>
            </a:r>
            <a:r>
              <a:rPr lang="en-US" dirty="0"/>
              <a:t>, </a:t>
            </a:r>
            <a:r>
              <a:rPr lang="en-US" dirty="0" err="1"/>
              <a:t>enerji</a:t>
            </a:r>
            <a:r>
              <a:rPr lang="en-US" dirty="0"/>
              <a:t> vb.) </a:t>
            </a:r>
            <a:r>
              <a:rPr lang="en-US" dirty="0" err="1"/>
              <a:t>maliyetlerinin</a:t>
            </a:r>
            <a:r>
              <a:rPr lang="en-US" dirty="0"/>
              <a:t> </a:t>
            </a:r>
            <a:r>
              <a:rPr lang="en-US" dirty="0" err="1"/>
              <a:t>detaylı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incelenmesi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hesaplanması</a:t>
            </a:r>
            <a:r>
              <a:rPr lang="en-US" dirty="0"/>
              <a:t> </a:t>
            </a:r>
            <a:r>
              <a:rPr lang="en-US" dirty="0" err="1"/>
              <a:t>sürecidir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  <a:p>
            <a:r>
              <a:rPr lang="tr-TR" b="1" dirty="0"/>
              <a:t>Neden Önemlidir</a:t>
            </a:r>
          </a:p>
          <a:p>
            <a:pPr marL="285750" indent="-285750">
              <a:buFontTx/>
              <a:buChar char="-"/>
            </a:pPr>
            <a:r>
              <a:rPr lang="tr-TR" b="1" dirty="0"/>
              <a:t>Doğru fiyatlandırma</a:t>
            </a:r>
          </a:p>
          <a:p>
            <a:pPr marL="285750" indent="-285750">
              <a:buFontTx/>
              <a:buChar char="-"/>
            </a:pPr>
            <a:r>
              <a:rPr lang="tr-TR" b="1" dirty="0"/>
              <a:t>Karlılık artışı</a:t>
            </a:r>
          </a:p>
          <a:p>
            <a:pPr marL="285750" indent="-285750">
              <a:buFontTx/>
              <a:buChar char="-"/>
            </a:pPr>
            <a:r>
              <a:rPr lang="tr-TR" b="1" dirty="0"/>
              <a:t>Rekabet avantajı</a:t>
            </a:r>
          </a:p>
          <a:p>
            <a:pPr marL="285750" indent="-285750">
              <a:buFontTx/>
              <a:buChar char="-"/>
            </a:pPr>
            <a:r>
              <a:rPr lang="tr-TR" b="1" dirty="0"/>
              <a:t>Bütçeleme</a:t>
            </a:r>
          </a:p>
          <a:p>
            <a:pPr marL="285750" indent="-285750">
              <a:buFontTx/>
              <a:buChar char="-"/>
            </a:pPr>
            <a:r>
              <a:rPr lang="tr-TR" b="1" dirty="0"/>
              <a:t>Etkin kaynak yönetimi</a:t>
            </a:r>
          </a:p>
          <a:p>
            <a:pPr marL="285750" indent="-285750">
              <a:buFontTx/>
              <a:buChar char="-"/>
            </a:pPr>
            <a:r>
              <a:rPr lang="tr-TR" b="1" dirty="0"/>
              <a:t>Müşteri memnuniyeti ve sadakati</a:t>
            </a:r>
          </a:p>
          <a:p>
            <a:pPr marL="285750" indent="-285750">
              <a:buFontTx/>
              <a:buChar char="-"/>
            </a:pPr>
            <a:r>
              <a:rPr lang="tr-TR" b="1" dirty="0"/>
              <a:t>Potansiyel risklerin azaltılması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568273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>
            <a:extLst>
              <a:ext uri="{FF2B5EF4-FFF2-40B4-BE49-F238E27FC236}">
                <a16:creationId xmlns:a16="http://schemas.microsoft.com/office/drawing/2014/main" id="{FF83ECCF-4B0B-515F-32FF-8D5DD3B82C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/>
              <a:t>Tek </a:t>
            </a:r>
            <a:r>
              <a:rPr lang="en-US" altLang="en-US" dirty="0"/>
              <a:t>Do</a:t>
            </a:r>
            <a:r>
              <a:rPr lang="tr-TR" altLang="en-US" dirty="0" err="1"/>
              <a:t>laylı</a:t>
            </a:r>
            <a:r>
              <a:rPr lang="tr-TR" altLang="en-US" dirty="0"/>
              <a:t> Maliyet Havuzu Sistemi Örneği</a:t>
            </a:r>
            <a:endParaRPr lang="en-US" altLang="en-US" dirty="0"/>
          </a:p>
        </p:txBody>
      </p:sp>
      <p:sp>
        <p:nvSpPr>
          <p:cNvPr id="549891" name="Text Box 3">
            <a:extLst>
              <a:ext uri="{FF2B5EF4-FFF2-40B4-BE49-F238E27FC236}">
                <a16:creationId xmlns:a16="http://schemas.microsoft.com/office/drawing/2014/main" id="{A9708994-D9A3-2A9F-CCA7-43DE5098B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6813" y="2376488"/>
            <a:ext cx="7313612" cy="6397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buClr>
                <a:srgbClr val="FFFF00"/>
              </a:buClr>
              <a:buSzPct val="75000"/>
              <a:buFont typeface="Monotype Sorts" pitchFamily="2" charset="2"/>
              <a:buNone/>
            </a:pPr>
            <a:r>
              <a:rPr lang="tr-TR" altLang="en-US" dirty="0"/>
              <a:t>Kompleks lenslerin toplam maliyeti nedir?</a:t>
            </a:r>
            <a:endParaRPr lang="en-US" altLang="en-US" dirty="0"/>
          </a:p>
        </p:txBody>
      </p:sp>
      <p:sp>
        <p:nvSpPr>
          <p:cNvPr id="549892" name="Text Box 4">
            <a:extLst>
              <a:ext uri="{FF2B5EF4-FFF2-40B4-BE49-F238E27FC236}">
                <a16:creationId xmlns:a16="http://schemas.microsoft.com/office/drawing/2014/main" id="{9210AB38-9A36-2B5F-EB2D-F159DF4A0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6813" y="3016251"/>
            <a:ext cx="7313612" cy="10969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buClr>
                <a:srgbClr val="FFFF00"/>
              </a:buClr>
              <a:buSzPct val="75000"/>
              <a:buFont typeface="Monotype Sorts" pitchFamily="2" charset="2"/>
              <a:buNone/>
            </a:pPr>
            <a:r>
              <a:rPr lang="tr-TR" altLang="en-US" dirty="0"/>
              <a:t>Direkt Maliyetler</a:t>
            </a:r>
            <a:r>
              <a:rPr lang="en-US" altLang="en-US" dirty="0"/>
              <a:t> $1,180,000 + </a:t>
            </a:r>
            <a:r>
              <a:rPr lang="tr-TR" altLang="en-US" dirty="0"/>
              <a:t>Dağıtılmış İndirekt maliyetler</a:t>
            </a:r>
            <a:r>
              <a:rPr lang="en-US" altLang="en-US" dirty="0"/>
              <a:t> $812,000 = $1,992,000</a:t>
            </a:r>
          </a:p>
        </p:txBody>
      </p:sp>
      <p:sp>
        <p:nvSpPr>
          <p:cNvPr id="549893" name="Text Box 5">
            <a:extLst>
              <a:ext uri="{FF2B5EF4-FFF2-40B4-BE49-F238E27FC236}">
                <a16:creationId xmlns:a16="http://schemas.microsoft.com/office/drawing/2014/main" id="{CDE52B43-DB39-8A27-E734-FFDD09665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6813" y="4113213"/>
            <a:ext cx="7313612" cy="6397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buClr>
                <a:srgbClr val="FFFF00"/>
              </a:buClr>
              <a:buSzPct val="75000"/>
              <a:buFont typeface="Monotype Sorts" pitchFamily="2" charset="2"/>
              <a:buNone/>
            </a:pPr>
            <a:r>
              <a:rPr lang="tr-TR" altLang="en-US" dirty="0"/>
              <a:t>Birim başı maliyet nedir?</a:t>
            </a:r>
            <a:endParaRPr lang="en-US" altLang="en-US" dirty="0"/>
          </a:p>
        </p:txBody>
      </p:sp>
      <p:sp>
        <p:nvSpPr>
          <p:cNvPr id="549894" name="Text Box 6">
            <a:extLst>
              <a:ext uri="{FF2B5EF4-FFF2-40B4-BE49-F238E27FC236}">
                <a16:creationId xmlns:a16="http://schemas.microsoft.com/office/drawing/2014/main" id="{35E60F6E-3460-B995-9460-F750474DA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6813" y="4752976"/>
            <a:ext cx="7313612" cy="639763"/>
          </a:xfrm>
          <a:prstGeom prst="rect">
            <a:avLst/>
          </a:prstGeom>
          <a:gradFill rotWithShape="0">
            <a:gsLst>
              <a:gs pos="0">
                <a:srgbClr val="FF9900"/>
              </a:gs>
              <a:gs pos="100000">
                <a:srgbClr val="FF99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>
              <a:buClr>
                <a:srgbClr val="FFFF00"/>
              </a:buClr>
              <a:buSzPct val="75000"/>
              <a:buFont typeface="Monotype Sorts" pitchFamily="2" charset="2"/>
              <a:buNone/>
            </a:pPr>
            <a:r>
              <a:rPr lang="en-US" altLang="en-US"/>
              <a:t>$1,992,000 ÷ 20,000 = $99.60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9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49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49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892" grpId="0" animBg="1" autoUpdateAnimBg="0"/>
      <p:bldP spid="549893" grpId="0" animBg="1" autoUpdateAnimBg="0"/>
      <p:bldP spid="549894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>
            <a:extLst>
              <a:ext uri="{FF2B5EF4-FFF2-40B4-BE49-F238E27FC236}">
                <a16:creationId xmlns:a16="http://schemas.microsoft.com/office/drawing/2014/main" id="{0112823A-32CC-E388-5C4F-7E689F28FF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/>
              <a:t>Tek </a:t>
            </a:r>
            <a:r>
              <a:rPr lang="en-US" altLang="en-US" dirty="0"/>
              <a:t>Do</a:t>
            </a:r>
            <a:r>
              <a:rPr lang="tr-TR" altLang="en-US" dirty="0" err="1"/>
              <a:t>laylı</a:t>
            </a:r>
            <a:r>
              <a:rPr lang="tr-TR" altLang="en-US" dirty="0"/>
              <a:t> Maliyet Havuzu Sistemi Örneği</a:t>
            </a:r>
            <a:endParaRPr lang="en-US" altLang="en-US" dirty="0"/>
          </a:p>
        </p:txBody>
      </p:sp>
      <p:sp>
        <p:nvSpPr>
          <p:cNvPr id="475140" name="Text Box 4">
            <a:extLst>
              <a:ext uri="{FF2B5EF4-FFF2-40B4-BE49-F238E27FC236}">
                <a16:creationId xmlns:a16="http://schemas.microsoft.com/office/drawing/2014/main" id="{5103A690-6830-0466-E734-04CDD6C7F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1" y="2192338"/>
            <a:ext cx="6399213" cy="10969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rgbClr val="FAFD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/>
            <a:r>
              <a:rPr lang="en-US" altLang="en-US" dirty="0"/>
              <a:t>Normal lens</a:t>
            </a:r>
            <a:r>
              <a:rPr lang="tr-TR" altLang="en-US" dirty="0"/>
              <a:t> satış fiyatı $60</a:t>
            </a:r>
            <a:endParaRPr lang="en-US" altLang="en-US" dirty="0"/>
          </a:p>
          <a:p>
            <a:pPr algn="ctr" eaLnBrk="0" hangingPunct="0"/>
            <a:r>
              <a:rPr lang="tr-TR" altLang="en-US" dirty="0"/>
              <a:t>K</a:t>
            </a:r>
            <a:r>
              <a:rPr lang="en-US" altLang="en-US" dirty="0" err="1"/>
              <a:t>omple</a:t>
            </a:r>
            <a:r>
              <a:rPr lang="tr-TR" altLang="en-US" dirty="0" err="1"/>
              <a:t>ks</a:t>
            </a:r>
            <a:r>
              <a:rPr lang="en-US" altLang="en-US" dirty="0"/>
              <a:t> lens </a:t>
            </a:r>
            <a:r>
              <a:rPr lang="tr-TR" altLang="en-US" dirty="0"/>
              <a:t>satış fiyatı</a:t>
            </a:r>
            <a:r>
              <a:rPr lang="en-US" altLang="en-US" dirty="0"/>
              <a:t> $142</a:t>
            </a:r>
          </a:p>
        </p:txBody>
      </p:sp>
      <p:sp>
        <p:nvSpPr>
          <p:cNvPr id="475141" name="Text Box 5">
            <a:extLst>
              <a:ext uri="{FF2B5EF4-FFF2-40B4-BE49-F238E27FC236}">
                <a16:creationId xmlns:a16="http://schemas.microsoft.com/office/drawing/2014/main" id="{400410FF-F58C-FA6B-B6B3-3D13E43B98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4013" y="3289300"/>
            <a:ext cx="6399212" cy="25590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FAFD00"/>
            </a:solidFill>
            <a:miter lim="800000"/>
            <a:headEnd/>
            <a:tailEnd/>
          </a:ln>
          <a:effectLst/>
        </p:spPr>
        <p:txBody>
          <a:bodyPr wrap="none"/>
          <a:lstStyle>
            <a:lvl1pPr defTabSz="4556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defTabSz="4556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defTabSz="4556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defTabSz="4556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defTabSz="4556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defTabSz="4556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defTabSz="4556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defTabSz="4556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defTabSz="4556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/>
            <a:r>
              <a:rPr lang="en-US" altLang="en-US" sz="3200" dirty="0"/>
              <a:t>                          </a:t>
            </a:r>
            <a:r>
              <a:rPr lang="en-US" altLang="en-US" sz="3200" u="sng" dirty="0"/>
              <a:t>Normal</a:t>
            </a:r>
            <a:r>
              <a:rPr lang="en-US" altLang="en-US" sz="3200" dirty="0"/>
              <a:t>     </a:t>
            </a:r>
            <a:r>
              <a:rPr lang="tr-TR" altLang="en-US" sz="3200" u="sng" dirty="0"/>
              <a:t>K</a:t>
            </a:r>
            <a:r>
              <a:rPr lang="en-US" altLang="en-US" sz="3200" u="sng" dirty="0" err="1"/>
              <a:t>omple</a:t>
            </a:r>
            <a:r>
              <a:rPr lang="tr-TR" altLang="en-US" sz="3200" u="sng" dirty="0" err="1"/>
              <a:t>ks</a:t>
            </a:r>
            <a:endParaRPr lang="en-US" altLang="en-US" sz="3200" u="sng" dirty="0"/>
          </a:p>
          <a:p>
            <a:pPr eaLnBrk="0" hangingPunct="0"/>
            <a:r>
              <a:rPr lang="en-US" altLang="en-US" sz="3200" dirty="0"/>
              <a:t> </a:t>
            </a:r>
            <a:r>
              <a:rPr lang="tr-TR" altLang="en-US" sz="3200" dirty="0"/>
              <a:t>Gelir</a:t>
            </a:r>
            <a:r>
              <a:rPr lang="en-US" altLang="en-US" sz="3200" dirty="0"/>
              <a:t>		</a:t>
            </a:r>
            <a:r>
              <a:rPr lang="tr-TR" altLang="en-US" sz="3200" dirty="0"/>
              <a:t>	</a:t>
            </a:r>
            <a:r>
              <a:rPr lang="en-US" altLang="en-US" sz="3200" dirty="0"/>
              <a:t>	$60.00		$142.00</a:t>
            </a:r>
          </a:p>
          <a:p>
            <a:pPr eaLnBrk="0" hangingPunct="0"/>
            <a:r>
              <a:rPr lang="en-US" altLang="en-US" sz="3200" dirty="0"/>
              <a:t> </a:t>
            </a:r>
            <a:r>
              <a:rPr lang="tr-TR" altLang="en-US" sz="3200" dirty="0"/>
              <a:t>Maliyet</a:t>
            </a:r>
            <a:r>
              <a:rPr lang="en-US" altLang="en-US" sz="3200" dirty="0"/>
              <a:t>				</a:t>
            </a:r>
            <a:r>
              <a:rPr lang="en-US" altLang="en-US" sz="3200" u="sng" dirty="0"/>
              <a:t>  55.10</a:t>
            </a:r>
            <a:r>
              <a:rPr lang="en-US" altLang="en-US" sz="3200" dirty="0"/>
              <a:t>		</a:t>
            </a:r>
            <a:r>
              <a:rPr lang="en-US" altLang="en-US" sz="3200" u="sng" dirty="0"/>
              <a:t>    99.60</a:t>
            </a:r>
          </a:p>
          <a:p>
            <a:pPr eaLnBrk="0" hangingPunct="0"/>
            <a:r>
              <a:rPr lang="en-US" altLang="en-US" sz="3200" dirty="0"/>
              <a:t> </a:t>
            </a:r>
            <a:r>
              <a:rPr lang="tr-TR" altLang="en-US" sz="3200" dirty="0"/>
              <a:t>Kar</a:t>
            </a:r>
            <a:r>
              <a:rPr lang="en-US" altLang="en-US" sz="3200" dirty="0"/>
              <a:t>			</a:t>
            </a:r>
            <a:r>
              <a:rPr lang="tr-TR" altLang="en-US" sz="3200" dirty="0"/>
              <a:t>		</a:t>
            </a:r>
            <a:r>
              <a:rPr lang="en-US" altLang="en-US" sz="3200" dirty="0"/>
              <a:t>$  4.90		$  42.40</a:t>
            </a:r>
          </a:p>
          <a:p>
            <a:pPr eaLnBrk="0" hangingPunct="0"/>
            <a:r>
              <a:rPr lang="en-US" altLang="en-US" sz="3200" dirty="0"/>
              <a:t> </a:t>
            </a:r>
            <a:r>
              <a:rPr lang="tr-TR" altLang="en-US" sz="3200" dirty="0"/>
              <a:t>Kar Marjı</a:t>
            </a:r>
            <a:r>
              <a:rPr lang="en-US" altLang="en-US" sz="3200" dirty="0"/>
              <a:t>	</a:t>
            </a:r>
            <a:r>
              <a:rPr lang="tr-TR" altLang="en-US" sz="3200" dirty="0"/>
              <a:t>	</a:t>
            </a:r>
            <a:r>
              <a:rPr lang="en-US" altLang="en-US" sz="3200" dirty="0"/>
              <a:t>	    8.2%		    29.9%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7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141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9BE1D-AECF-062E-AE0A-77B020516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Reklam Ajansı Uygulama Örneği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541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7CE70-65DF-96C3-E692-16B048ABF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070698-9A47-1861-05B1-AC636171B826}"/>
              </a:ext>
            </a:extLst>
          </p:cNvPr>
          <p:cNvSpPr txBox="1"/>
          <p:nvPr/>
        </p:nvSpPr>
        <p:spPr>
          <a:xfrm>
            <a:off x="955040" y="2590800"/>
            <a:ext cx="103987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Vak</a:t>
            </a:r>
            <a:r>
              <a:rPr lang="tr-TR" sz="3200" dirty="0"/>
              <a:t>it Ayırdığınız İçin Teşekkürler!</a:t>
            </a:r>
            <a:endParaRPr lang="en-US" sz="3200" dirty="0"/>
          </a:p>
          <a:p>
            <a:pPr algn="ctr"/>
            <a:endParaRPr lang="en-US" sz="3200" dirty="0"/>
          </a:p>
          <a:p>
            <a:pPr algn="ctr"/>
            <a:endParaRPr lang="en-US" sz="3200" dirty="0"/>
          </a:p>
          <a:p>
            <a:pPr algn="ctr"/>
            <a:r>
              <a:rPr lang="tr-TR" sz="3200" dirty="0"/>
              <a:t>İletişim Bilgileri </a:t>
            </a:r>
          </a:p>
          <a:p>
            <a:pPr algn="ctr"/>
            <a:r>
              <a:rPr lang="tr-TR" sz="3200" dirty="0">
                <a:hlinkClick r:id="rId2"/>
              </a:rPr>
              <a:t>mustafa.okur@ieu.edu.tr</a:t>
            </a:r>
            <a:endParaRPr lang="tr-TR" sz="3200" dirty="0"/>
          </a:p>
          <a:p>
            <a:pPr algn="ctr"/>
            <a:r>
              <a:rPr lang="tr-TR" sz="3200" dirty="0"/>
              <a:t>   +90 555 323 76 55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28335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">
            <a:extLst>
              <a:ext uri="{FF2B5EF4-FFF2-40B4-BE49-F238E27FC236}">
                <a16:creationId xmlns:a16="http://schemas.microsoft.com/office/drawing/2014/main" id="{C0869BA6-96AA-58CB-AC08-42F420B953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4 - </a:t>
            </a:r>
            <a:fld id="{6306523D-7327-452F-ACB2-4E85E365E2A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27362" name="Rectangle 2">
            <a:extLst>
              <a:ext uri="{FF2B5EF4-FFF2-40B4-BE49-F238E27FC236}">
                <a16:creationId xmlns:a16="http://schemas.microsoft.com/office/drawing/2014/main" id="{97B225E9-34C5-DE91-7E05-0AC50383E2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Job-Costing and</a:t>
            </a:r>
            <a:r>
              <a:rPr lang="tr-TR" altLang="en-US" dirty="0"/>
              <a:t> </a:t>
            </a:r>
            <a:r>
              <a:rPr lang="en-US" altLang="en-US" dirty="0"/>
              <a:t>Process-Costing Systems</a:t>
            </a:r>
          </a:p>
        </p:txBody>
      </p:sp>
      <p:sp>
        <p:nvSpPr>
          <p:cNvPr id="527363" name="Text Box 3">
            <a:extLst>
              <a:ext uri="{FF2B5EF4-FFF2-40B4-BE49-F238E27FC236}">
                <a16:creationId xmlns:a16="http://schemas.microsoft.com/office/drawing/2014/main" id="{16D53609-14ED-8169-C5D8-8C42952F8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7051" y="2192338"/>
            <a:ext cx="2741613" cy="1096962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127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/>
            <a:r>
              <a:rPr lang="tr-TR" altLang="en-US" sz="3200" dirty="0"/>
              <a:t>Sipariş Maliyet</a:t>
            </a:r>
          </a:p>
          <a:p>
            <a:pPr algn="ctr" eaLnBrk="0" hangingPunct="0"/>
            <a:r>
              <a:rPr lang="tr-TR" altLang="en-US" sz="3200" dirty="0"/>
              <a:t>Sistemi</a:t>
            </a:r>
            <a:endParaRPr lang="en-US" altLang="en-US" sz="3200" dirty="0"/>
          </a:p>
        </p:txBody>
      </p:sp>
      <p:sp>
        <p:nvSpPr>
          <p:cNvPr id="527364" name="Text Box 4">
            <a:extLst>
              <a:ext uri="{FF2B5EF4-FFF2-40B4-BE49-F238E27FC236}">
                <a16:creationId xmlns:a16="http://schemas.microsoft.com/office/drawing/2014/main" id="{FA6C20F5-D6CE-22A8-FA14-3472465FC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6471" y="2192338"/>
            <a:ext cx="3078478" cy="109695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/>
            <a:r>
              <a:rPr lang="tr-TR" altLang="en-US" sz="3200" dirty="0"/>
              <a:t> Süreç (Safha) </a:t>
            </a:r>
          </a:p>
          <a:p>
            <a:pPr algn="ctr" eaLnBrk="0" hangingPunct="0"/>
            <a:r>
              <a:rPr lang="tr-TR" altLang="en-US" sz="3200" dirty="0"/>
              <a:t>Maliyet Sistemi</a:t>
            </a:r>
            <a:endParaRPr lang="en-US" altLang="en-US" sz="3200" dirty="0"/>
          </a:p>
        </p:txBody>
      </p:sp>
      <p:sp>
        <p:nvSpPr>
          <p:cNvPr id="527365" name="Line 5">
            <a:extLst>
              <a:ext uri="{FF2B5EF4-FFF2-40B4-BE49-F238E27FC236}">
                <a16:creationId xmlns:a16="http://schemas.microsoft.com/office/drawing/2014/main" id="{D08B1006-01FB-728A-B147-2D9249354B9E}"/>
              </a:ext>
            </a:extLst>
          </p:cNvPr>
          <p:cNvSpPr>
            <a:spLocks noChangeShapeType="1"/>
          </p:cNvSpPr>
          <p:nvPr/>
        </p:nvSpPr>
        <p:spPr bwMode="auto">
          <a:xfrm>
            <a:off x="3168650" y="3656013"/>
            <a:ext cx="58499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cxnSp>
        <p:nvCxnSpPr>
          <p:cNvPr id="527366" name="AutoShape 6">
            <a:extLst>
              <a:ext uri="{FF2B5EF4-FFF2-40B4-BE49-F238E27FC236}">
                <a16:creationId xmlns:a16="http://schemas.microsoft.com/office/drawing/2014/main" id="{C05EEC4D-B52C-DF66-D8DF-EFFEC864784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68650" y="3656014"/>
            <a:ext cx="0" cy="5492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7367" name="AutoShape 7">
            <a:extLst>
              <a:ext uri="{FF2B5EF4-FFF2-40B4-BE49-F238E27FC236}">
                <a16:creationId xmlns:a16="http://schemas.microsoft.com/office/drawing/2014/main" id="{97AA11B2-7398-DA28-B975-6063A372A36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018588" y="3652839"/>
            <a:ext cx="0" cy="5476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7368" name="Text Box 8">
            <a:extLst>
              <a:ext uri="{FF2B5EF4-FFF2-40B4-BE49-F238E27FC236}">
                <a16:creationId xmlns:a16="http://schemas.microsoft.com/office/drawing/2014/main" id="{532C9132-727D-5762-DBE9-D46181F91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3868" y="4386263"/>
            <a:ext cx="392797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tr-TR" altLang="en-US" sz="3200" dirty="0"/>
              <a:t>Birbirinden farklı ürün, hizmet veya projelerin üretilmesi</a:t>
            </a:r>
            <a:endParaRPr lang="en-US" altLang="en-US" sz="3200" dirty="0"/>
          </a:p>
        </p:txBody>
      </p:sp>
      <p:sp>
        <p:nvSpPr>
          <p:cNvPr id="527369" name="Text Box 9">
            <a:extLst>
              <a:ext uri="{FF2B5EF4-FFF2-40B4-BE49-F238E27FC236}">
                <a16:creationId xmlns:a16="http://schemas.microsoft.com/office/drawing/2014/main" id="{F8DA2212-E09A-62F5-038A-7A8416800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1898" y="4386263"/>
            <a:ext cx="403410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9900"/>
                    </a:gs>
                    <a:gs pos="100000">
                      <a:srgbClr val="FF9900">
                        <a:gamma/>
                        <a:shade val="46275"/>
                        <a:invGamma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FF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tr-TR" altLang="en-US" sz="3200" dirty="0"/>
              <a:t>Aynı veya benzer ürün veya hizmetlerin üretilmesi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73289881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27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27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52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27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27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27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27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animBg="1" autoUpdateAnimBg="0"/>
      <p:bldP spid="527364" grpId="0" animBg="1" autoUpdateAnimBg="0"/>
      <p:bldP spid="527368" grpId="0" autoUpdateAnimBg="0"/>
      <p:bldP spid="52736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">
            <a:extLst>
              <a:ext uri="{FF2B5EF4-FFF2-40B4-BE49-F238E27FC236}">
                <a16:creationId xmlns:a16="http://schemas.microsoft.com/office/drawing/2014/main" id="{A43C043D-ECDD-092C-F673-4454C3BBAF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4 - </a:t>
            </a:r>
            <a:fld id="{93BF2241-A84F-46B8-836A-1727B768CA0B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88450" name="Rectangle 2">
            <a:extLst>
              <a:ext uri="{FF2B5EF4-FFF2-40B4-BE49-F238E27FC236}">
                <a16:creationId xmlns:a16="http://schemas.microsoft.com/office/drawing/2014/main" id="{6FAD4253-E9E2-5224-6D59-E3F1169E41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/>
              <a:t>Sipariş Maliyet Sistemine 7 Adımlı Yaklaşım</a:t>
            </a:r>
            <a:endParaRPr lang="en-US" altLang="en-US" dirty="0"/>
          </a:p>
        </p:txBody>
      </p:sp>
      <p:sp>
        <p:nvSpPr>
          <p:cNvPr id="488453" name="Text Box 5">
            <a:extLst>
              <a:ext uri="{FF2B5EF4-FFF2-40B4-BE49-F238E27FC236}">
                <a16:creationId xmlns:a16="http://schemas.microsoft.com/office/drawing/2014/main" id="{667C4530-4E76-FB00-CD07-EE037380B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6813" y="1919288"/>
            <a:ext cx="7313612" cy="1096962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127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/>
            <a:r>
              <a:rPr lang="en-US" altLang="en-US" sz="3200" dirty="0" err="1"/>
              <a:t>Adım</a:t>
            </a:r>
            <a:r>
              <a:rPr lang="en-US" altLang="en-US" sz="3200" dirty="0"/>
              <a:t> 1:</a:t>
            </a:r>
            <a:endParaRPr lang="tr-TR" altLang="en-US" sz="3200" dirty="0"/>
          </a:p>
          <a:p>
            <a:pPr algn="ctr" eaLnBrk="0" hangingPunct="0"/>
            <a:r>
              <a:rPr lang="en-US" altLang="en-US" sz="3200" dirty="0" err="1"/>
              <a:t>Seçilen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maliyet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nesnesini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tanımlayın</a:t>
            </a:r>
            <a:r>
              <a:rPr lang="en-US" altLang="en-US" sz="3200" dirty="0"/>
              <a:t>.</a:t>
            </a:r>
          </a:p>
        </p:txBody>
      </p:sp>
      <p:sp>
        <p:nvSpPr>
          <p:cNvPr id="488454" name="Text Box 6">
            <a:extLst>
              <a:ext uri="{FF2B5EF4-FFF2-40B4-BE49-F238E27FC236}">
                <a16:creationId xmlns:a16="http://schemas.microsoft.com/office/drawing/2014/main" id="{66F53AAA-7B1E-C354-9DBC-F57374DD5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6813" y="3016251"/>
            <a:ext cx="7313612" cy="10969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/>
            <a:r>
              <a:rPr lang="en-US" altLang="en-US" sz="3200" dirty="0" err="1"/>
              <a:t>Adım</a:t>
            </a:r>
            <a:r>
              <a:rPr lang="en-US" altLang="en-US" sz="3200" dirty="0"/>
              <a:t> 2:</a:t>
            </a:r>
            <a:endParaRPr lang="tr-TR" altLang="en-US" sz="3200" dirty="0"/>
          </a:p>
          <a:p>
            <a:pPr algn="ctr" eaLnBrk="0" hangingPunct="0"/>
            <a:r>
              <a:rPr lang="en-US" altLang="en-US" sz="3000" dirty="0" err="1"/>
              <a:t>İşin</a:t>
            </a:r>
            <a:r>
              <a:rPr lang="en-US" altLang="en-US" sz="3000" dirty="0"/>
              <a:t> </a:t>
            </a:r>
            <a:r>
              <a:rPr lang="tr-TR" altLang="en-US" sz="3000" dirty="0"/>
              <a:t>direkt (doğrudan)</a:t>
            </a:r>
            <a:r>
              <a:rPr lang="en-US" altLang="en-US" sz="3000" dirty="0"/>
              <a:t> </a:t>
            </a:r>
            <a:r>
              <a:rPr lang="en-US" altLang="en-US" sz="3000" dirty="0" err="1"/>
              <a:t>maliyetlerini</a:t>
            </a:r>
            <a:r>
              <a:rPr lang="en-US" altLang="en-US" sz="3000" dirty="0"/>
              <a:t> </a:t>
            </a:r>
            <a:r>
              <a:rPr lang="en-US" altLang="en-US" sz="3000" dirty="0" err="1"/>
              <a:t>belirleyin</a:t>
            </a:r>
            <a:r>
              <a:rPr lang="en-US" altLang="en-US" sz="3000" dirty="0"/>
              <a:t>.</a:t>
            </a:r>
          </a:p>
        </p:txBody>
      </p:sp>
      <p:sp>
        <p:nvSpPr>
          <p:cNvPr id="488455" name="Text Box 7">
            <a:extLst>
              <a:ext uri="{FF2B5EF4-FFF2-40B4-BE49-F238E27FC236}">
                <a16:creationId xmlns:a16="http://schemas.microsoft.com/office/drawing/2014/main" id="{04C5C667-C54E-D6B6-8FCA-0BDCAA66E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6813" y="4113213"/>
            <a:ext cx="7313612" cy="10969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/>
            <a:r>
              <a:rPr lang="en-US" altLang="en-US" sz="3200" dirty="0" err="1"/>
              <a:t>Adım</a:t>
            </a:r>
            <a:r>
              <a:rPr lang="en-US" altLang="en-US" sz="3200" dirty="0"/>
              <a:t> 3:</a:t>
            </a:r>
            <a:endParaRPr lang="tr-TR" altLang="en-US" sz="3200" dirty="0"/>
          </a:p>
          <a:p>
            <a:pPr algn="ctr" eaLnBrk="0" hangingPunct="0"/>
            <a:r>
              <a:rPr lang="en-US" altLang="en-US" sz="3200" dirty="0" err="1"/>
              <a:t>Maliyet</a:t>
            </a:r>
            <a:r>
              <a:rPr lang="en-US" altLang="en-US" sz="3200" dirty="0"/>
              <a:t> </a:t>
            </a:r>
            <a:r>
              <a:rPr lang="tr-TR" altLang="en-US" sz="3200" dirty="0"/>
              <a:t>dağıtım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tabanlarını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seçin</a:t>
            </a:r>
            <a:r>
              <a:rPr lang="en-US" altLang="en-US" sz="3200" dirty="0"/>
              <a:t>.</a:t>
            </a:r>
          </a:p>
        </p:txBody>
      </p:sp>
      <p:sp>
        <p:nvSpPr>
          <p:cNvPr id="488456" name="Text Box 8">
            <a:extLst>
              <a:ext uri="{FF2B5EF4-FFF2-40B4-BE49-F238E27FC236}">
                <a16:creationId xmlns:a16="http://schemas.microsoft.com/office/drawing/2014/main" id="{0D824174-619F-B68E-5FA8-B121D3BD3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6813" y="5210176"/>
            <a:ext cx="7313612" cy="1096963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/>
            <a:r>
              <a:rPr lang="en-US" altLang="en-US" sz="3200" dirty="0" err="1"/>
              <a:t>Adım</a:t>
            </a:r>
            <a:r>
              <a:rPr lang="en-US" altLang="en-US" sz="3200" dirty="0"/>
              <a:t> 4:</a:t>
            </a:r>
            <a:endParaRPr lang="tr-TR" altLang="en-US" sz="3200" dirty="0"/>
          </a:p>
          <a:p>
            <a:pPr algn="ctr" eaLnBrk="0" hangingPunct="0"/>
            <a:r>
              <a:rPr lang="tr-TR" altLang="en-US" sz="3200" dirty="0"/>
              <a:t>İndirekt (dolaylı)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maliyetleri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belirleyin</a:t>
            </a:r>
            <a:r>
              <a:rPr lang="en-US" altLang="en-US" sz="3200" dirty="0"/>
              <a:t>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8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8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8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8453" grpId="0" animBg="1" autoUpdateAnimBg="0"/>
      <p:bldP spid="488454" grpId="0" animBg="1" autoUpdateAnimBg="0"/>
      <p:bldP spid="488455" grpId="0" animBg="1" autoUpdateAnimBg="0"/>
      <p:bldP spid="488456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">
            <a:extLst>
              <a:ext uri="{FF2B5EF4-FFF2-40B4-BE49-F238E27FC236}">
                <a16:creationId xmlns:a16="http://schemas.microsoft.com/office/drawing/2014/main" id="{97BED57C-C14C-3F66-F4DC-DB799D31C21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4 - </a:t>
            </a:r>
            <a:fld id="{EE001657-FA45-48EE-93BD-5DB87B46E51F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94594" name="Rectangle 2">
            <a:extLst>
              <a:ext uri="{FF2B5EF4-FFF2-40B4-BE49-F238E27FC236}">
                <a16:creationId xmlns:a16="http://schemas.microsoft.com/office/drawing/2014/main" id="{C0ACCBDB-9E4C-3C16-BE75-759DE5C0A6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/>
              <a:t>Sipariş Maliyet Sistemine 7 Adımlı Yaklaşım</a:t>
            </a:r>
            <a:endParaRPr lang="en-US" altLang="en-US" dirty="0"/>
          </a:p>
        </p:txBody>
      </p:sp>
      <p:sp>
        <p:nvSpPr>
          <p:cNvPr id="494599" name="Text Box 7">
            <a:extLst>
              <a:ext uri="{FF2B5EF4-FFF2-40B4-BE49-F238E27FC236}">
                <a16:creationId xmlns:a16="http://schemas.microsoft.com/office/drawing/2014/main" id="{714F0309-D5D6-6AA2-E7BF-AF05A252D6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6813" y="2376488"/>
            <a:ext cx="7313612" cy="109696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12700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/>
            <a:r>
              <a:rPr lang="en-US" altLang="en-US" sz="3200" dirty="0" err="1"/>
              <a:t>Adım</a:t>
            </a:r>
            <a:r>
              <a:rPr lang="en-US" altLang="en-US" sz="3200" dirty="0"/>
              <a:t> 5:</a:t>
            </a:r>
            <a:endParaRPr lang="tr-TR" altLang="en-US" sz="3200" dirty="0"/>
          </a:p>
          <a:p>
            <a:pPr algn="ctr" eaLnBrk="0" hangingPunct="0"/>
            <a:r>
              <a:rPr lang="en-US" altLang="en-US" sz="3200" dirty="0" err="1"/>
              <a:t>Birim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başına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oranı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hesaplayın</a:t>
            </a:r>
            <a:r>
              <a:rPr lang="en-US" altLang="en-US" sz="3200" dirty="0"/>
              <a:t>.</a:t>
            </a:r>
          </a:p>
        </p:txBody>
      </p:sp>
      <p:sp>
        <p:nvSpPr>
          <p:cNvPr id="494600" name="Text Box 8">
            <a:extLst>
              <a:ext uri="{FF2B5EF4-FFF2-40B4-BE49-F238E27FC236}">
                <a16:creationId xmlns:a16="http://schemas.microsoft.com/office/drawing/2014/main" id="{0BB5D53D-6D54-FBEE-4A23-8E5883625C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6813" y="3473451"/>
            <a:ext cx="7313612" cy="10969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/>
            <a:r>
              <a:rPr lang="en-US" altLang="en-US" sz="3200" dirty="0" err="1"/>
              <a:t>Adım</a:t>
            </a:r>
            <a:r>
              <a:rPr lang="en-US" altLang="en-US" sz="3200" dirty="0"/>
              <a:t> 6:</a:t>
            </a:r>
            <a:endParaRPr lang="tr-TR" altLang="en-US" sz="3200" dirty="0"/>
          </a:p>
          <a:p>
            <a:pPr algn="ctr" eaLnBrk="0" hangingPunct="0"/>
            <a:r>
              <a:rPr lang="en-US" altLang="en-US" sz="3200" dirty="0" err="1"/>
              <a:t>Dolaylı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maliyetleri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hesaplayın</a:t>
            </a:r>
            <a:r>
              <a:rPr lang="en-US" altLang="en-US" sz="3200" dirty="0"/>
              <a:t>.</a:t>
            </a:r>
          </a:p>
        </p:txBody>
      </p:sp>
      <p:sp>
        <p:nvSpPr>
          <p:cNvPr id="494601" name="Text Box 9">
            <a:extLst>
              <a:ext uri="{FF2B5EF4-FFF2-40B4-BE49-F238E27FC236}">
                <a16:creationId xmlns:a16="http://schemas.microsoft.com/office/drawing/2014/main" id="{35674D74-C661-F74E-6079-E2919DC935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6813" y="4570413"/>
            <a:ext cx="7313612" cy="10969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/>
            <a:r>
              <a:rPr lang="en-US" altLang="en-US" sz="3200" dirty="0" err="1"/>
              <a:t>Adım</a:t>
            </a:r>
            <a:r>
              <a:rPr lang="en-US" altLang="en-US" sz="3200" dirty="0"/>
              <a:t> 7:</a:t>
            </a:r>
            <a:endParaRPr lang="tr-TR" altLang="en-US" sz="3200" dirty="0"/>
          </a:p>
          <a:p>
            <a:pPr algn="ctr" eaLnBrk="0" hangingPunct="0"/>
            <a:r>
              <a:rPr lang="en-US" altLang="en-US" sz="3200" dirty="0" err="1"/>
              <a:t>İşin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toplam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maliyetini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hesaplayın</a:t>
            </a:r>
            <a:r>
              <a:rPr lang="en-US" altLang="en-US" sz="3200" dirty="0"/>
              <a:t>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9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600" grpId="0" animBg="1" autoUpdateAnimBg="0"/>
      <p:bldP spid="494601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">
            <a:extLst>
              <a:ext uri="{FF2B5EF4-FFF2-40B4-BE49-F238E27FC236}">
                <a16:creationId xmlns:a16="http://schemas.microsoft.com/office/drawing/2014/main" id="{8E5D1141-A76C-DD72-CD09-D8F6E5B826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4 - </a:t>
            </a:r>
            <a:fld id="{34CAFD67-0B19-4682-B6A9-013DCA6C750A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00394" name="Rectangle 10">
            <a:extLst>
              <a:ext uri="{FF2B5EF4-FFF2-40B4-BE49-F238E27FC236}">
                <a16:creationId xmlns:a16="http://schemas.microsoft.com/office/drawing/2014/main" id="{A15130F6-9F6E-7534-FB6A-3B6155F295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/>
              <a:t>Sipariş Maliyetlendirmesine Genel Yaklaşım</a:t>
            </a:r>
            <a:endParaRPr lang="en-US" altLang="en-US" dirty="0"/>
          </a:p>
        </p:txBody>
      </p:sp>
      <p:sp>
        <p:nvSpPr>
          <p:cNvPr id="400391" name="Text Box 7">
            <a:extLst>
              <a:ext uri="{FF2B5EF4-FFF2-40B4-BE49-F238E27FC236}">
                <a16:creationId xmlns:a16="http://schemas.microsoft.com/office/drawing/2014/main" id="{DE6AA032-F729-292B-3216-19A1C778B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4" y="2009776"/>
            <a:ext cx="8226425" cy="15541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en-US" altLang="en-US" sz="3000" dirty="0"/>
              <a:t>Bir </a:t>
            </a:r>
            <a:r>
              <a:rPr lang="en-US" altLang="en-US" sz="3000" dirty="0" err="1"/>
              <a:t>üretim</a:t>
            </a:r>
            <a:r>
              <a:rPr lang="en-US" altLang="en-US" sz="3000" dirty="0"/>
              <a:t> </a:t>
            </a:r>
            <a:r>
              <a:rPr lang="en-US" altLang="en-US" sz="3000" dirty="0" err="1"/>
              <a:t>şirketi</a:t>
            </a:r>
            <a:r>
              <a:rPr lang="en-US" altLang="en-US" sz="3000" dirty="0"/>
              <a:t>, 25 </a:t>
            </a:r>
            <a:r>
              <a:rPr lang="en-US" altLang="en-US" sz="3000" dirty="0" err="1"/>
              <a:t>adet</a:t>
            </a:r>
            <a:r>
              <a:rPr lang="en-US" altLang="en-US" sz="3000" dirty="0"/>
              <a:t> </a:t>
            </a:r>
            <a:r>
              <a:rPr lang="en-US" altLang="en-US" sz="3000" dirty="0" err="1"/>
              <a:t>özel</a:t>
            </a:r>
            <a:r>
              <a:rPr lang="en-US" altLang="en-US" sz="3000" dirty="0"/>
              <a:t> </a:t>
            </a:r>
            <a:r>
              <a:rPr lang="en-US" altLang="en-US" sz="3000" dirty="0" err="1"/>
              <a:t>makineden</a:t>
            </a:r>
            <a:r>
              <a:rPr lang="en-US" altLang="en-US" sz="3000" dirty="0"/>
              <a:t> </a:t>
            </a:r>
            <a:endParaRPr lang="tr-TR" altLang="en-US" sz="3000" dirty="0"/>
          </a:p>
          <a:p>
            <a:pPr algn="ctr"/>
            <a:r>
              <a:rPr lang="tr-TR" altLang="en-US" sz="3000" dirty="0"/>
              <a:t>o</a:t>
            </a:r>
            <a:r>
              <a:rPr lang="en-US" altLang="en-US" sz="3000" dirty="0" err="1"/>
              <a:t>luşan</a:t>
            </a:r>
            <a:r>
              <a:rPr lang="tr-TR" altLang="en-US" sz="3000" dirty="0"/>
              <a:t> </a:t>
            </a:r>
            <a:r>
              <a:rPr lang="en-US" altLang="en-US" sz="3000" dirty="0" err="1"/>
              <a:t>bir</a:t>
            </a:r>
            <a:r>
              <a:rPr lang="en-US" altLang="en-US" sz="3000" dirty="0"/>
              <a:t> </a:t>
            </a:r>
            <a:r>
              <a:rPr lang="en-US" altLang="en-US" sz="3000" dirty="0" err="1"/>
              <a:t>partiyi</a:t>
            </a:r>
            <a:r>
              <a:rPr lang="en-US" altLang="en-US" sz="3000" dirty="0"/>
              <a:t> (</a:t>
            </a:r>
            <a:r>
              <a:rPr lang="tr-TR" altLang="en-US" sz="3000" dirty="0"/>
              <a:t>Sipariş No. 650</a:t>
            </a:r>
            <a:r>
              <a:rPr lang="en-US" altLang="en-US" sz="3000" dirty="0"/>
              <a:t>) </a:t>
            </a:r>
            <a:r>
              <a:rPr lang="en-US" altLang="en-US" sz="3000" dirty="0" err="1"/>
              <a:t>bir</a:t>
            </a:r>
            <a:r>
              <a:rPr lang="en-US" altLang="en-US" sz="3000" dirty="0"/>
              <a:t> </a:t>
            </a:r>
            <a:endParaRPr lang="tr-TR" altLang="en-US" sz="3000" dirty="0"/>
          </a:p>
          <a:p>
            <a:pPr algn="ctr"/>
            <a:r>
              <a:rPr lang="en-US" altLang="en-US" sz="3000" dirty="0" err="1"/>
              <a:t>Perakendeciye</a:t>
            </a:r>
            <a:r>
              <a:rPr lang="tr-TR" altLang="en-US" sz="3000" dirty="0"/>
              <a:t> </a:t>
            </a:r>
            <a:r>
              <a:rPr lang="en-US" altLang="en-US" sz="3000" dirty="0"/>
              <a:t>114.800 </a:t>
            </a:r>
            <a:r>
              <a:rPr lang="en-US" altLang="en-US" sz="3000" dirty="0" err="1"/>
              <a:t>dolara</a:t>
            </a:r>
            <a:r>
              <a:rPr lang="en-US" altLang="en-US" sz="3000" dirty="0"/>
              <a:t> </a:t>
            </a:r>
            <a:r>
              <a:rPr lang="en-US" altLang="en-US" sz="3000" dirty="0" err="1"/>
              <a:t>satmayı</a:t>
            </a:r>
            <a:r>
              <a:rPr lang="en-US" altLang="en-US" sz="3000" dirty="0"/>
              <a:t> </a:t>
            </a:r>
            <a:r>
              <a:rPr lang="en-US" altLang="en-US" sz="3000" dirty="0" err="1"/>
              <a:t>planlıyor</a:t>
            </a:r>
            <a:r>
              <a:rPr lang="en-US" altLang="en-US" sz="3000" dirty="0"/>
              <a:t>..</a:t>
            </a:r>
          </a:p>
        </p:txBody>
      </p:sp>
      <p:sp>
        <p:nvSpPr>
          <p:cNvPr id="400392" name="Text Box 8">
            <a:extLst>
              <a:ext uri="{FF2B5EF4-FFF2-40B4-BE49-F238E27FC236}">
                <a16:creationId xmlns:a16="http://schemas.microsoft.com/office/drawing/2014/main" id="{6B6340F3-5589-3334-921F-D9C2BC80C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4" y="3563938"/>
            <a:ext cx="8226425" cy="10969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/>
            <a:r>
              <a:rPr lang="en-US" altLang="en-US" sz="3200" dirty="0" err="1"/>
              <a:t>Adım</a:t>
            </a:r>
            <a:r>
              <a:rPr lang="en-US" altLang="en-US" sz="3200" dirty="0"/>
              <a:t> 1:</a:t>
            </a:r>
            <a:endParaRPr lang="tr-TR" altLang="en-US" sz="3200" dirty="0"/>
          </a:p>
          <a:p>
            <a:pPr algn="ctr" eaLnBrk="0" hangingPunct="0"/>
            <a:r>
              <a:rPr lang="en-US" altLang="en-US" sz="3200" dirty="0" err="1"/>
              <a:t>Maliyet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nesnesi</a:t>
            </a:r>
            <a:r>
              <a:rPr lang="en-US" altLang="en-US" sz="3200" dirty="0"/>
              <a:t> </a:t>
            </a:r>
            <a:r>
              <a:rPr lang="tr-TR" altLang="en-US" sz="3200" dirty="0"/>
              <a:t>Sipariş No.</a:t>
            </a:r>
            <a:r>
              <a:rPr lang="en-US" altLang="en-US" sz="3200" dirty="0"/>
              <a:t> 650'dir.</a:t>
            </a:r>
          </a:p>
        </p:txBody>
      </p:sp>
      <p:sp>
        <p:nvSpPr>
          <p:cNvPr id="400393" name="Text Box 9">
            <a:extLst>
              <a:ext uri="{FF2B5EF4-FFF2-40B4-BE49-F238E27FC236}">
                <a16:creationId xmlns:a16="http://schemas.microsoft.com/office/drawing/2014/main" id="{8EB115B5-FE7C-E212-484D-EBA72AECB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4" y="4660901"/>
            <a:ext cx="8226425" cy="20605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/>
            <a:r>
              <a:rPr lang="en-US" altLang="en-US" sz="3200" dirty="0" err="1"/>
              <a:t>Adım</a:t>
            </a:r>
            <a:r>
              <a:rPr lang="en-US" altLang="en-US" sz="3200" dirty="0"/>
              <a:t> 2:</a:t>
            </a:r>
            <a:endParaRPr lang="tr-TR" altLang="en-US" sz="3200" dirty="0"/>
          </a:p>
          <a:p>
            <a:pPr algn="ctr" eaLnBrk="0" hangingPunct="0"/>
            <a:r>
              <a:rPr lang="en-US" altLang="en-US" sz="3200" dirty="0" err="1"/>
              <a:t>Doğrudan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maliyetler</a:t>
            </a:r>
            <a:r>
              <a:rPr lang="en-US" altLang="en-US" sz="3200" dirty="0"/>
              <a:t> </a:t>
            </a:r>
            <a:r>
              <a:rPr lang="en-US" altLang="en-US" sz="3200" dirty="0" err="1"/>
              <a:t>şunlardır</a:t>
            </a:r>
            <a:r>
              <a:rPr lang="en-US" altLang="en-US" sz="3200" dirty="0"/>
              <a:t>: </a:t>
            </a:r>
            <a:endParaRPr lang="tr-TR" altLang="en-US" sz="3200" dirty="0"/>
          </a:p>
          <a:p>
            <a:pPr algn="ctr" eaLnBrk="0" hangingPunct="0"/>
            <a:r>
              <a:rPr lang="en-US" altLang="en-US" sz="3200" dirty="0" err="1"/>
              <a:t>Doğrudan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malzemeler</a:t>
            </a:r>
            <a:r>
              <a:rPr lang="en-US" altLang="en-US" sz="3200" dirty="0"/>
              <a:t> = 50.000 $</a:t>
            </a:r>
            <a:endParaRPr lang="tr-TR" altLang="en-US" sz="3200" dirty="0"/>
          </a:p>
          <a:p>
            <a:pPr algn="ctr" eaLnBrk="0" hangingPunct="0"/>
            <a:r>
              <a:rPr lang="en-US" altLang="en-US" sz="3200" dirty="0" err="1"/>
              <a:t>Doğrudan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üretim</a:t>
            </a:r>
            <a:r>
              <a:rPr lang="en-US" altLang="en-US" sz="3200" dirty="0"/>
              <a:t> </a:t>
            </a:r>
            <a:r>
              <a:rPr lang="en-US" altLang="en-US" sz="3200" dirty="0" err="1"/>
              <a:t>işçiliği</a:t>
            </a:r>
            <a:r>
              <a:rPr lang="en-US" altLang="en-US" sz="3200" dirty="0"/>
              <a:t> = 19.000 $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0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0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0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391" grpId="0" animBg="1" autoUpdateAnimBg="0"/>
      <p:bldP spid="400392" grpId="0" animBg="1" autoUpdateAnimBg="0"/>
      <p:bldP spid="400393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">
            <a:extLst>
              <a:ext uri="{FF2B5EF4-FFF2-40B4-BE49-F238E27FC236}">
                <a16:creationId xmlns:a16="http://schemas.microsoft.com/office/drawing/2014/main" id="{8E312B5F-37F7-FB33-2081-1E62E02C18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4 - </a:t>
            </a:r>
            <a:fld id="{170B9E94-3CCC-4643-B2B7-5CFDBD82F374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93577" name="Rectangle 9">
            <a:extLst>
              <a:ext uri="{FF2B5EF4-FFF2-40B4-BE49-F238E27FC236}">
                <a16:creationId xmlns:a16="http://schemas.microsoft.com/office/drawing/2014/main" id="{8F396355-B452-9422-027D-62FCDCD1AB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/>
              <a:t>Sipariş Maliyetlendirmesine Genel Yaklaşım</a:t>
            </a:r>
            <a:endParaRPr lang="en-US" altLang="en-US" dirty="0"/>
          </a:p>
        </p:txBody>
      </p:sp>
      <p:sp>
        <p:nvSpPr>
          <p:cNvPr id="493572" name="Text Box 4">
            <a:extLst>
              <a:ext uri="{FF2B5EF4-FFF2-40B4-BE49-F238E27FC236}">
                <a16:creationId xmlns:a16="http://schemas.microsoft.com/office/drawing/2014/main" id="{054CF9C1-C5A4-6EAB-1734-D7E17618E8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4" y="2376488"/>
            <a:ext cx="8226425" cy="2101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/>
            <a:r>
              <a:rPr lang="en-US" altLang="en-US" sz="3000" dirty="0" err="1"/>
              <a:t>Adım</a:t>
            </a:r>
            <a:r>
              <a:rPr lang="en-US" altLang="en-US" sz="3000" dirty="0"/>
              <a:t> 3:</a:t>
            </a:r>
            <a:endParaRPr lang="tr-TR" altLang="en-US" sz="3000" dirty="0"/>
          </a:p>
          <a:p>
            <a:pPr algn="ctr" eaLnBrk="0" hangingPunct="0"/>
            <a:r>
              <a:rPr lang="en-US" altLang="en-US" sz="3000" dirty="0" err="1"/>
              <a:t>Maliyet</a:t>
            </a:r>
            <a:r>
              <a:rPr lang="en-US" altLang="en-US" sz="3000" dirty="0"/>
              <a:t> </a:t>
            </a:r>
            <a:r>
              <a:rPr lang="en-US" altLang="en-US" sz="3000" dirty="0" err="1"/>
              <a:t>tahsis</a:t>
            </a:r>
            <a:r>
              <a:rPr lang="en-US" altLang="en-US" sz="3000" dirty="0"/>
              <a:t> </a:t>
            </a:r>
            <a:r>
              <a:rPr lang="en-US" altLang="en-US" sz="3000" dirty="0" err="1"/>
              <a:t>tabanı</a:t>
            </a:r>
            <a:r>
              <a:rPr lang="en-US" altLang="en-US" sz="3000" dirty="0"/>
              <a:t> </a:t>
            </a:r>
            <a:r>
              <a:rPr lang="en-US" altLang="en-US" sz="3000" dirty="0" err="1"/>
              <a:t>makine-saattir</a:t>
            </a:r>
            <a:r>
              <a:rPr lang="en-US" altLang="en-US" sz="3000" dirty="0"/>
              <a:t>.</a:t>
            </a:r>
            <a:endParaRPr lang="tr-TR" altLang="en-US" sz="3000" dirty="0"/>
          </a:p>
          <a:p>
            <a:pPr algn="ctr" eaLnBrk="0" hangingPunct="0"/>
            <a:r>
              <a:rPr lang="tr-TR" altLang="en-US" sz="3000" dirty="0"/>
              <a:t>Sipariş No. 650,</a:t>
            </a:r>
            <a:r>
              <a:rPr lang="en-US" altLang="en-US" sz="3000" dirty="0"/>
              <a:t> 500 </a:t>
            </a:r>
            <a:r>
              <a:rPr lang="en-US" altLang="en-US" sz="3000" dirty="0" err="1"/>
              <a:t>makine-saat</a:t>
            </a:r>
            <a:r>
              <a:rPr lang="en-US" altLang="en-US" sz="3000" dirty="0"/>
              <a:t> </a:t>
            </a:r>
            <a:r>
              <a:rPr lang="en-US" altLang="en-US" sz="3000" dirty="0" err="1"/>
              <a:t>kullandı</a:t>
            </a:r>
            <a:r>
              <a:rPr lang="en-US" altLang="en-US" sz="3000" dirty="0"/>
              <a:t>.</a:t>
            </a:r>
            <a:endParaRPr lang="tr-TR" altLang="en-US" sz="3000" dirty="0"/>
          </a:p>
          <a:p>
            <a:pPr algn="ctr" eaLnBrk="0" hangingPunct="0"/>
            <a:r>
              <a:rPr lang="en-US" altLang="en-US" sz="3000" dirty="0" err="1"/>
              <a:t>Tüm</a:t>
            </a:r>
            <a:r>
              <a:rPr lang="en-US" altLang="en-US" sz="3000" dirty="0"/>
              <a:t> </a:t>
            </a:r>
            <a:r>
              <a:rPr lang="en-US" altLang="en-US" sz="3000" dirty="0" err="1"/>
              <a:t>işler</a:t>
            </a:r>
            <a:r>
              <a:rPr lang="en-US" altLang="en-US" sz="3000" dirty="0"/>
              <a:t> </a:t>
            </a:r>
            <a:r>
              <a:rPr lang="en-US" altLang="en-US" sz="3000" dirty="0" err="1"/>
              <a:t>tarafından</a:t>
            </a:r>
            <a:r>
              <a:rPr lang="en-US" altLang="en-US" sz="3000" dirty="0"/>
              <a:t> 2.480 </a:t>
            </a:r>
            <a:r>
              <a:rPr lang="en-US" altLang="en-US" sz="3000" dirty="0" err="1"/>
              <a:t>makine-saat</a:t>
            </a:r>
            <a:r>
              <a:rPr lang="en-US" altLang="en-US" sz="3000" dirty="0"/>
              <a:t> </a:t>
            </a:r>
            <a:r>
              <a:rPr lang="en-US" altLang="en-US" sz="3000" dirty="0" err="1"/>
              <a:t>kullanıldı</a:t>
            </a:r>
            <a:r>
              <a:rPr lang="en-US" altLang="en-US" sz="3000" dirty="0"/>
              <a:t>.</a:t>
            </a:r>
          </a:p>
        </p:txBody>
      </p:sp>
      <p:sp>
        <p:nvSpPr>
          <p:cNvPr id="493574" name="Text Box 6">
            <a:extLst>
              <a:ext uri="{FF2B5EF4-FFF2-40B4-BE49-F238E27FC236}">
                <a16:creationId xmlns:a16="http://schemas.microsoft.com/office/drawing/2014/main" id="{B1E88C5D-AB73-D175-11F7-A5D8813A4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4" y="4478338"/>
            <a:ext cx="8226425" cy="164814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/>
            <a:r>
              <a:rPr lang="it-IT" altLang="en-US" sz="3200" dirty="0"/>
              <a:t>Adım 4:</a:t>
            </a:r>
            <a:endParaRPr lang="tr-TR" altLang="en-US" sz="3200" dirty="0"/>
          </a:p>
          <a:p>
            <a:pPr algn="ctr" eaLnBrk="0" hangingPunct="0"/>
            <a:r>
              <a:rPr lang="it-IT" altLang="en-US" sz="3200" dirty="0"/>
              <a:t>Üretim genel giderleri</a:t>
            </a:r>
            <a:r>
              <a:rPr lang="tr-TR" altLang="en-US" sz="3200" dirty="0"/>
              <a:t> (İndirekt maliyetler)</a:t>
            </a:r>
            <a:r>
              <a:rPr lang="it-IT" altLang="en-US" sz="3200" dirty="0"/>
              <a:t> </a:t>
            </a:r>
            <a:endParaRPr lang="tr-TR" altLang="en-US" sz="3200" dirty="0"/>
          </a:p>
          <a:p>
            <a:pPr algn="ctr" eaLnBrk="0" hangingPunct="0"/>
            <a:r>
              <a:rPr lang="it-IT" altLang="en-US" sz="3200" dirty="0"/>
              <a:t>65.100 dolardı</a:t>
            </a:r>
            <a:r>
              <a:rPr lang="tr-TR" altLang="en-US" sz="3200" dirty="0"/>
              <a:t>r</a:t>
            </a:r>
            <a:r>
              <a:rPr lang="it-IT" altLang="en-US" sz="3200" dirty="0"/>
              <a:t>.</a:t>
            </a:r>
            <a:endParaRPr lang="en-US" altLang="en-US" sz="32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3574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">
            <a:extLst>
              <a:ext uri="{FF2B5EF4-FFF2-40B4-BE49-F238E27FC236}">
                <a16:creationId xmlns:a16="http://schemas.microsoft.com/office/drawing/2014/main" id="{4099A752-6DA8-CFBD-B840-4DB8C9F5FE5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4 - </a:t>
            </a:r>
            <a:fld id="{AE2B0BF3-1F7A-4B63-B210-2FD24789D738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28386" name="Rectangle 2">
            <a:extLst>
              <a:ext uri="{FF2B5EF4-FFF2-40B4-BE49-F238E27FC236}">
                <a16:creationId xmlns:a16="http://schemas.microsoft.com/office/drawing/2014/main" id="{09288C89-14E2-FE9E-1045-B9D12D633F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/>
              <a:t>Sipariş Maliyetlendirmesine Genel Yaklaşım</a:t>
            </a:r>
            <a:endParaRPr lang="en-US" altLang="en-US" dirty="0"/>
          </a:p>
        </p:txBody>
      </p:sp>
      <p:sp>
        <p:nvSpPr>
          <p:cNvPr id="528389" name="Text Box 5">
            <a:extLst>
              <a:ext uri="{FF2B5EF4-FFF2-40B4-BE49-F238E27FC236}">
                <a16:creationId xmlns:a16="http://schemas.microsoft.com/office/drawing/2014/main" id="{3142CA72-F6D3-8903-F2EF-5309E9EA2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4" y="2376488"/>
            <a:ext cx="8226425" cy="15541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/>
            <a:r>
              <a:rPr lang="en-US" altLang="en-US" sz="3200" dirty="0" err="1"/>
              <a:t>Adım</a:t>
            </a:r>
            <a:r>
              <a:rPr lang="en-US" altLang="en-US" sz="3200" dirty="0"/>
              <a:t> 5:</a:t>
            </a:r>
            <a:endParaRPr lang="tr-TR" altLang="en-US" sz="3200" dirty="0"/>
          </a:p>
          <a:p>
            <a:pPr algn="ctr" eaLnBrk="0" hangingPunct="0"/>
            <a:r>
              <a:rPr lang="en-US" altLang="en-US" sz="3200" dirty="0" err="1"/>
              <a:t>Gerçek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dolaylı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maliyet</a:t>
            </a:r>
            <a:r>
              <a:rPr lang="en-US" altLang="en-US" sz="3200" dirty="0"/>
              <a:t> </a:t>
            </a:r>
            <a:r>
              <a:rPr lang="en-US" altLang="en-US" sz="3200" dirty="0" err="1"/>
              <a:t>oranı</a:t>
            </a:r>
            <a:r>
              <a:rPr lang="tr-TR" altLang="en-US" sz="3200" dirty="0"/>
              <a:t> </a:t>
            </a:r>
            <a:r>
              <a:rPr lang="en-US" altLang="en-US" sz="3200" dirty="0"/>
              <a:t>$65.100 ÷ 2.480 = </a:t>
            </a:r>
            <a:endParaRPr lang="tr-TR" altLang="en-US" sz="3200" dirty="0"/>
          </a:p>
          <a:p>
            <a:pPr algn="ctr" eaLnBrk="0" hangingPunct="0"/>
            <a:r>
              <a:rPr lang="en-US" altLang="en-US" sz="3200" dirty="0" err="1"/>
              <a:t>makine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saati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başına</a:t>
            </a:r>
            <a:r>
              <a:rPr lang="en-US" altLang="en-US" sz="3200" dirty="0"/>
              <a:t> 26,25 </a:t>
            </a:r>
            <a:r>
              <a:rPr lang="en-US" altLang="en-US" sz="3200" dirty="0" err="1"/>
              <a:t>dolardır</a:t>
            </a:r>
            <a:r>
              <a:rPr lang="en-US" altLang="en-US" sz="3200" dirty="0"/>
              <a:t>.</a:t>
            </a:r>
          </a:p>
        </p:txBody>
      </p:sp>
      <p:sp>
        <p:nvSpPr>
          <p:cNvPr id="528390" name="Text Box 6">
            <a:extLst>
              <a:ext uri="{FF2B5EF4-FFF2-40B4-BE49-F238E27FC236}">
                <a16:creationId xmlns:a16="http://schemas.microsoft.com/office/drawing/2014/main" id="{58ED48B0-251B-D530-302E-F4E595A04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4" y="3930651"/>
            <a:ext cx="8226425" cy="15541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/>
            <a:r>
              <a:rPr lang="en-US" altLang="en-US" sz="3200" dirty="0" err="1"/>
              <a:t>Adım</a:t>
            </a:r>
            <a:r>
              <a:rPr lang="en-US" altLang="en-US" sz="3200" dirty="0"/>
              <a:t> 6:</a:t>
            </a:r>
            <a:endParaRPr lang="tr-TR" altLang="en-US" sz="3200" dirty="0"/>
          </a:p>
          <a:p>
            <a:pPr algn="ctr" eaLnBrk="0" hangingPunct="0"/>
            <a:r>
              <a:rPr lang="en-US" altLang="en-US" sz="3200" dirty="0" err="1"/>
              <a:t>Makine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saati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başına</a:t>
            </a:r>
            <a:r>
              <a:rPr lang="en-US" altLang="en-US" sz="3200" dirty="0"/>
              <a:t> 26,25 </a:t>
            </a:r>
            <a:r>
              <a:rPr lang="en-US" altLang="en-US" sz="3200" dirty="0" err="1"/>
              <a:t>dolar</a:t>
            </a:r>
            <a:r>
              <a:rPr lang="en-US" altLang="en-US" sz="3200" dirty="0"/>
              <a:t> × 500 </a:t>
            </a:r>
            <a:r>
              <a:rPr lang="en-US" altLang="en-US" sz="3200" dirty="0" err="1"/>
              <a:t>saat</a:t>
            </a:r>
            <a:r>
              <a:rPr lang="en-US" altLang="en-US" sz="3200" dirty="0"/>
              <a:t> </a:t>
            </a:r>
            <a:endParaRPr lang="tr-TR" altLang="en-US" sz="3200" dirty="0"/>
          </a:p>
          <a:p>
            <a:pPr algn="ctr" eaLnBrk="0" hangingPunct="0"/>
            <a:r>
              <a:rPr lang="en-US" altLang="en-US" sz="3200" dirty="0"/>
              <a:t>= 13.125 </a:t>
            </a:r>
            <a:r>
              <a:rPr lang="en-US" altLang="en-US" sz="3200" dirty="0" err="1"/>
              <a:t>dolar</a:t>
            </a:r>
            <a:endParaRPr lang="en-US" altLang="en-US" sz="32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8390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">
            <a:extLst>
              <a:ext uri="{FF2B5EF4-FFF2-40B4-BE49-F238E27FC236}">
                <a16:creationId xmlns:a16="http://schemas.microsoft.com/office/drawing/2014/main" id="{D3612A2E-0558-C702-D861-4C998D000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4 - </a:t>
            </a:r>
            <a:fld id="{1CA68DFB-9C89-464F-9193-CC14FE521CBF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96647" name="Rectangle 7">
            <a:extLst>
              <a:ext uri="{FF2B5EF4-FFF2-40B4-BE49-F238E27FC236}">
                <a16:creationId xmlns:a16="http://schemas.microsoft.com/office/drawing/2014/main" id="{05EBE601-E046-3147-0730-628EC37D52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/>
              <a:t>Sipariş Maliyetlendirmesine Genel Yaklaşım</a:t>
            </a:r>
            <a:endParaRPr lang="en-US" altLang="en-US" dirty="0"/>
          </a:p>
        </p:txBody>
      </p:sp>
      <p:sp>
        <p:nvSpPr>
          <p:cNvPr id="496646" name="Text Box 6">
            <a:extLst>
              <a:ext uri="{FF2B5EF4-FFF2-40B4-BE49-F238E27FC236}">
                <a16:creationId xmlns:a16="http://schemas.microsoft.com/office/drawing/2014/main" id="{5945C038-E9E0-C627-3420-9B03D8206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2787" y="2408384"/>
            <a:ext cx="8226425" cy="28866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/>
            <a:r>
              <a:rPr lang="en-US" altLang="en-US" sz="3200" dirty="0" err="1"/>
              <a:t>Adım</a:t>
            </a:r>
            <a:r>
              <a:rPr lang="en-US" altLang="en-US" sz="3200" dirty="0"/>
              <a:t> 7:</a:t>
            </a:r>
            <a:endParaRPr lang="tr-TR" altLang="en-US" sz="3200" dirty="0"/>
          </a:p>
          <a:p>
            <a:pPr algn="ctr" eaLnBrk="0" hangingPunct="0"/>
            <a:r>
              <a:rPr lang="en-US" altLang="en-US" sz="3200" dirty="0" err="1"/>
              <a:t>Doğrudan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malzemeler</a:t>
            </a:r>
            <a:r>
              <a:rPr lang="en-US" altLang="en-US" sz="3200" dirty="0"/>
              <a:t> 50.000 $</a:t>
            </a:r>
            <a:endParaRPr lang="tr-TR" altLang="en-US" sz="3200" dirty="0"/>
          </a:p>
          <a:p>
            <a:pPr algn="ctr" eaLnBrk="0" hangingPunct="0"/>
            <a:r>
              <a:rPr lang="en-US" altLang="en-US" sz="3200" dirty="0" err="1"/>
              <a:t>Doğrudan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işçilik</a:t>
            </a:r>
            <a:r>
              <a:rPr lang="en-US" altLang="en-US" sz="3200" dirty="0"/>
              <a:t> 19.000</a:t>
            </a:r>
            <a:endParaRPr lang="tr-TR" altLang="en-US" sz="3200" dirty="0"/>
          </a:p>
          <a:p>
            <a:pPr algn="ctr" eaLnBrk="0" hangingPunct="0"/>
            <a:r>
              <a:rPr lang="en-US" altLang="en-US" sz="3000" dirty="0" err="1"/>
              <a:t>Fabrika</a:t>
            </a:r>
            <a:r>
              <a:rPr lang="en-US" altLang="en-US" sz="3000" dirty="0"/>
              <a:t> </a:t>
            </a:r>
            <a:r>
              <a:rPr lang="en-US" altLang="en-US" sz="3000" dirty="0" err="1"/>
              <a:t>genel</a:t>
            </a:r>
            <a:r>
              <a:rPr lang="en-US" altLang="en-US" sz="3000" dirty="0"/>
              <a:t> </a:t>
            </a:r>
            <a:r>
              <a:rPr lang="en-US" altLang="en-US" sz="3000" dirty="0" err="1"/>
              <a:t>gideri</a:t>
            </a:r>
            <a:r>
              <a:rPr lang="tr-TR" altLang="en-US" sz="3000" dirty="0"/>
              <a:t> (indirekt maliyetler)</a:t>
            </a:r>
            <a:r>
              <a:rPr lang="en-US" altLang="en-US" sz="3000" dirty="0"/>
              <a:t> 13.125</a:t>
            </a:r>
            <a:endParaRPr lang="tr-TR" altLang="en-US" sz="3000" dirty="0"/>
          </a:p>
          <a:p>
            <a:pPr algn="ctr" eaLnBrk="0" hangingPunct="0"/>
            <a:r>
              <a:rPr lang="en-US" altLang="en-US" sz="3200" dirty="0" err="1"/>
              <a:t>Toplam</a:t>
            </a:r>
            <a:r>
              <a:rPr lang="en-US" altLang="en-US" sz="3200" dirty="0"/>
              <a:t> 82.125 $</a:t>
            </a:r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</TotalTime>
  <Words>1027</Words>
  <Application>Microsoft Office PowerPoint</Application>
  <PresentationFormat>Widescreen</PresentationFormat>
  <Paragraphs>175</Paragraphs>
  <Slides>23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Aptos</vt:lpstr>
      <vt:lpstr>Aptos Display</vt:lpstr>
      <vt:lpstr>Arial</vt:lpstr>
      <vt:lpstr>Arial</vt:lpstr>
      <vt:lpstr>Helvetica</vt:lpstr>
      <vt:lpstr>Monotype Sorts</vt:lpstr>
      <vt:lpstr>Office Theme</vt:lpstr>
      <vt:lpstr>Doğru maliyet analizinin fiyatlandırmada getirdiği avantajlar</vt:lpstr>
      <vt:lpstr>Doğru maliyet analizi nedir?</vt:lpstr>
      <vt:lpstr>Job-Costing and Process-Costing Systems</vt:lpstr>
      <vt:lpstr>Sipariş Maliyet Sistemine 7 Adımlı Yaklaşım</vt:lpstr>
      <vt:lpstr>Sipariş Maliyet Sistemine 7 Adımlı Yaklaşım</vt:lpstr>
      <vt:lpstr>Sipariş Maliyetlendirmesine Genel Yaklaşım</vt:lpstr>
      <vt:lpstr>Sipariş Maliyetlendirmesine Genel Yaklaşım</vt:lpstr>
      <vt:lpstr>Sipariş Maliyetlendirmesine Genel Yaklaşım</vt:lpstr>
      <vt:lpstr>Sipariş Maliyetlendirmesine Genel Yaklaşım</vt:lpstr>
      <vt:lpstr>Sipariş Maliyetlendirmesine Genel Yaklaşım</vt:lpstr>
      <vt:lpstr>Olması gerekenden az ya da fazla maliyetlendirme</vt:lpstr>
      <vt:lpstr>Olması gerekenden az ya da fazla maliyetlendirme</vt:lpstr>
      <vt:lpstr>Tek Dolaylı Maliyet Havuzu Sistemi Örneği</vt:lpstr>
      <vt:lpstr>Tek Dolaylı Maliyet Havuzu Sistemi Örneği</vt:lpstr>
      <vt:lpstr>Tek Dolaylı Maliyet Havuzu Sistemi Örneği</vt:lpstr>
      <vt:lpstr>Tek Dolaylı Maliyet Havuzu Sistemi Örneği</vt:lpstr>
      <vt:lpstr>Tek Dolaylı Maliyet Havuzu Sistemi Örneği</vt:lpstr>
      <vt:lpstr>Tek Dolaylı Maliyet Havuzu Sistemi Örneği</vt:lpstr>
      <vt:lpstr>Tek Dolaylı Maliyet Havuzu Sistemi Örneği</vt:lpstr>
      <vt:lpstr>Tek Dolaylı Maliyet Havuzu Sistemi Örneği</vt:lpstr>
      <vt:lpstr>Tek Dolaylı Maliyet Havuzu Sistemi Örneği</vt:lpstr>
      <vt:lpstr>Reklam Ajansı Uygulama Örneği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mustafa okur</dc:creator>
  <cp:lastModifiedBy>mustafa okur</cp:lastModifiedBy>
  <cp:revision>44</cp:revision>
  <dcterms:created xsi:type="dcterms:W3CDTF">2024-09-27T06:10:01Z</dcterms:created>
  <dcterms:modified xsi:type="dcterms:W3CDTF">2024-10-02T06:33:56Z</dcterms:modified>
</cp:coreProperties>
</file>